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2"/>
  </p:handoutMasterIdLst>
  <p:sldIdLst>
    <p:sldId id="256" r:id="rId2"/>
    <p:sldId id="257" r:id="rId3"/>
    <p:sldId id="277" r:id="rId4"/>
    <p:sldId id="264" r:id="rId5"/>
    <p:sldId id="265" r:id="rId6"/>
    <p:sldId id="266" r:id="rId7"/>
    <p:sldId id="268" r:id="rId8"/>
    <p:sldId id="267" r:id="rId9"/>
    <p:sldId id="275" r:id="rId10"/>
    <p:sldId id="259" r:id="rId11"/>
    <p:sldId id="261" r:id="rId12"/>
    <p:sldId id="263" r:id="rId13"/>
    <p:sldId id="262" r:id="rId14"/>
    <p:sldId id="269" r:id="rId15"/>
    <p:sldId id="270" r:id="rId16"/>
    <p:sldId id="273" r:id="rId17"/>
    <p:sldId id="271" r:id="rId18"/>
    <p:sldId id="272" r:id="rId19"/>
    <p:sldId id="274" r:id="rId20"/>
    <p:sldId id="276" r:id="rId21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E5108-2C96-4154-9946-05D4EB9EBAF7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D6AF-FD28-460C-B4BF-C038CA697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408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83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89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405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6349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745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5295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203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707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7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84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00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93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13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1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7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05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6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E60F0A-279E-49F5-8750-7FC16ABA192C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41CBBB-F17C-4842-89D6-01FF570DD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579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src.nist.gov/drivers/documents/FISMA-final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ats.datalib.edina.ac.uk/sdaweb/analysis/?dataset=sda_tes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datashare.is.ed.ac.uk/discover?field=dsType&amp;filtertype=dsType&amp;filter_relational_operator=equals&amp;filter=software" TargetMode="External"/><Relationship Id="rId3" Type="http://schemas.openxmlformats.org/officeDocument/2006/relationships/hyperlink" Target="http://datashare.is.ed.ac.uk/discover?field=dsType&amp;filtertype=dsType&amp;filter_relational_operator=equals&amp;filter=dataset" TargetMode="External"/><Relationship Id="rId7" Type="http://schemas.openxmlformats.org/officeDocument/2006/relationships/hyperlink" Target="http://datashare.is.ed.ac.uk/discover?field=dsType&amp;filtertype=dsType&amp;filter_relational_operator=equals&amp;filter=moving+image" TargetMode="External"/><Relationship Id="rId2" Type="http://schemas.openxmlformats.org/officeDocument/2006/relationships/hyperlink" Target="http://datashare.is.ed.ac.uk/discover?field=dsType&amp;filtertype=dsType&amp;filter_relational_operator=equals&amp;filter=colle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share.is.ed.ac.uk/discover?field=dsType&amp;filtertype=dsType&amp;filter_relational_operator=equals&amp;filter=interactive+resource" TargetMode="External"/><Relationship Id="rId5" Type="http://schemas.openxmlformats.org/officeDocument/2006/relationships/hyperlink" Target="http://datashare.is.ed.ac.uk/discover?field=dsType&amp;filtertype=dsType&amp;filter_relational_operator=equals&amp;filter=image" TargetMode="External"/><Relationship Id="rId10" Type="http://schemas.openxmlformats.org/officeDocument/2006/relationships/hyperlink" Target="http://datashare.is.ed.ac.uk/discover?field=dsType&amp;filtertype=dsType&amp;filter_relational_operator=equals&amp;filter=text" TargetMode="External"/><Relationship Id="rId4" Type="http://schemas.openxmlformats.org/officeDocument/2006/relationships/hyperlink" Target="http://datashare.is.ed.ac.uk/discover?field=dsType&amp;filtertype=dsType&amp;filter_relational_operator=equals&amp;filter=Image" TargetMode="External"/><Relationship Id="rId9" Type="http://schemas.openxmlformats.org/officeDocument/2006/relationships/hyperlink" Target="http://datashare.is.ed.ac.uk/discover?field=dsType&amp;filtertype=dsType&amp;filter_relational_operator=equals&amp;filter=soun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tats.datalib.edina.ac.uk/sd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da.berkeley.edu/award2000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.ac.uk/information-services/research-support/data-librar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SDA in the repository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Repository Fringe 2016</a:t>
            </a:r>
          </a:p>
          <a:p>
            <a:r>
              <a:rPr lang="en-GB" dirty="0" smtClean="0"/>
              <a:t>2016-08-2</a:t>
            </a:r>
          </a:p>
          <a:p>
            <a:r>
              <a:rPr lang="en-GB" dirty="0" smtClean="0"/>
              <a:t>Laine Ruus, University of Edinburgh. EDINA and Data </a:t>
            </a:r>
            <a:r>
              <a:rPr lang="en-GB" dirty="0" smtClean="0"/>
              <a:t>Library</a:t>
            </a:r>
          </a:p>
          <a:p>
            <a:r>
              <a:rPr lang="en-GB" dirty="0" err="1"/>
              <a:t>l</a:t>
            </a:r>
            <a:r>
              <a:rPr lang="en-GB" dirty="0" err="1" smtClean="0"/>
              <a:t>aine.ruus@ed</a:t>
            </a:r>
            <a:r>
              <a:rPr lang="en-GB" dirty="0" smtClean="0"/>
              <a:t> .ac.uk or laine.ruus@utoronto.ca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12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9028"/>
            <a:ext cx="10515600" cy="1359242"/>
          </a:xfrm>
        </p:spPr>
        <p:txBody>
          <a:bodyPr>
            <a:normAutofit/>
          </a:bodyPr>
          <a:lstStyle/>
          <a:p>
            <a:r>
              <a:rPr lang="en-GB" dirty="0" smtClean="0"/>
              <a:t>What SDA does for repositories: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6"/>
          </a:xfrm>
        </p:spPr>
        <p:txBody>
          <a:bodyPr>
            <a:normAutofit lnSpcReduction="10000"/>
          </a:bodyPr>
          <a:lstStyle/>
          <a:p>
            <a:r>
              <a:rPr lang="en-GB" sz="2200" dirty="0" smtClean="0"/>
              <a:t>access to numeric data as a source for descriptive/inferential statistics, without requiring users to have expensive/hard to learn statistical analysis software </a:t>
            </a:r>
          </a:p>
          <a:p>
            <a:r>
              <a:rPr lang="en-GB" sz="2200" dirty="0" smtClean="0"/>
              <a:t>access to data with all relevant variable-level metadata in one interface </a:t>
            </a:r>
          </a:p>
          <a:p>
            <a:r>
              <a:rPr lang="en-GB" sz="2200" dirty="0" smtClean="0"/>
              <a:t>stores a generic-format data file and DDI-compliant metadata file, as well as syntax files for ingesting the data into SAS, SPSS, and/or Stata (</a:t>
            </a:r>
            <a:r>
              <a:rPr lang="en-GB" sz="2200" dirty="0" err="1" smtClean="0"/>
              <a:t>ie</a:t>
            </a:r>
            <a:r>
              <a:rPr lang="en-GB" sz="2200" dirty="0" smtClean="0"/>
              <a:t> a long-term preservation format)</a:t>
            </a:r>
          </a:p>
          <a:p>
            <a:r>
              <a:rPr lang="en-GB" sz="2200" dirty="0" smtClean="0"/>
              <a:t>access to data without having to remove sensitive variables </a:t>
            </a:r>
          </a:p>
          <a:p>
            <a:r>
              <a:rPr lang="en-GB" sz="2200" dirty="0" smtClean="0"/>
              <a:t>can be configured to provide only pre-defined tables (cross-tabulations) </a:t>
            </a:r>
          </a:p>
          <a:p>
            <a:r>
              <a:rPr lang="en-GB" sz="2200" dirty="0" smtClean="0"/>
              <a:t>can be configured to allow users to load their own data files </a:t>
            </a:r>
          </a:p>
          <a:p>
            <a:r>
              <a:rPr lang="en-GB" sz="2200" dirty="0" smtClean="0"/>
              <a:t>provide access to enhanced version(s) of data files, to facilitate analysis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24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876" y="846207"/>
            <a:ext cx="8534400" cy="1507067"/>
          </a:xfrm>
        </p:spPr>
        <p:txBody>
          <a:bodyPr/>
          <a:lstStyle/>
          <a:p>
            <a:r>
              <a:rPr lang="en-GB" dirty="0" smtClean="0"/>
              <a:t>SDA and sensitive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151" y="1977082"/>
            <a:ext cx="10515600" cy="4376866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for sensitive data, SDA is </a:t>
            </a:r>
            <a:r>
              <a:rPr lang="en-GB" dirty="0" smtClean="0">
                <a:hlinkClick r:id="rId2"/>
              </a:rPr>
              <a:t>FISMA</a:t>
            </a:r>
            <a:r>
              <a:rPr lang="en-GB" dirty="0" smtClean="0"/>
              <a:t>-moderate compliant: </a:t>
            </a:r>
          </a:p>
          <a:p>
            <a:pPr lvl="1"/>
            <a:r>
              <a:rPr lang="en-GB" dirty="0" smtClean="0"/>
              <a:t>individual variables or variable combinations can be embargoed, </a:t>
            </a:r>
          </a:p>
          <a:p>
            <a:pPr lvl="1"/>
            <a:r>
              <a:rPr lang="en-GB" dirty="0" smtClean="0"/>
              <a:t>cell count limits can be imposed, </a:t>
            </a:r>
          </a:p>
          <a:p>
            <a:pPr lvl="1"/>
            <a:r>
              <a:rPr lang="en-GB" dirty="0" smtClean="0"/>
              <a:t>downloading data and listing cases can be disabled, etc. </a:t>
            </a:r>
          </a:p>
          <a:p>
            <a:pPr lvl="1"/>
            <a:r>
              <a:rPr lang="en-GB" dirty="0" smtClean="0"/>
              <a:t>analysis with control and/or filter variables can be disabled</a:t>
            </a:r>
          </a:p>
          <a:p>
            <a:pPr lvl="1"/>
            <a:r>
              <a:rPr lang="en-GB" dirty="0" smtClean="0"/>
              <a:t>for </a:t>
            </a:r>
            <a:r>
              <a:rPr lang="en-GB" dirty="0"/>
              <a:t>additional capabilities, see http://sda.berkeley.edu/man40h/disclosure.htm</a:t>
            </a:r>
            <a:endParaRPr lang="en-GB" dirty="0" smtClean="0"/>
          </a:p>
          <a:p>
            <a:r>
              <a:rPr lang="en-GB" dirty="0" smtClean="0"/>
              <a:t>account and password protection at the file level</a:t>
            </a:r>
          </a:p>
          <a:p>
            <a:r>
              <a:rPr lang="en-GB" dirty="0" smtClean="0"/>
              <a:t>IP-address range protection at the file level</a:t>
            </a:r>
          </a:p>
          <a:p>
            <a:r>
              <a:rPr lang="en-GB" dirty="0" smtClean="0"/>
              <a:t>for even more sensitive data, SDA Quick Tables facility allows making available only pre-defined tables</a:t>
            </a:r>
          </a:p>
          <a:p>
            <a:r>
              <a:rPr lang="en-GB" dirty="0" err="1" smtClean="0"/>
              <a:t>Ie</a:t>
            </a:r>
            <a:r>
              <a:rPr lang="en-GB" dirty="0" smtClean="0"/>
              <a:t>, SDA provides privacy protection at the point of analysis, not at the point of ingest</a:t>
            </a:r>
          </a:p>
          <a:p>
            <a:r>
              <a:rPr lang="en-GB" dirty="0" smtClean="0"/>
              <a:t>the repository can store the full dataset, and provide access to a ‘sanitized’ version without maintaining separate versions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9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4851"/>
            <a:ext cx="9905998" cy="762000"/>
          </a:xfrm>
        </p:spPr>
        <p:txBody>
          <a:bodyPr>
            <a:normAutofit/>
          </a:bodyPr>
          <a:lstStyle/>
          <a:p>
            <a:r>
              <a:rPr lang="en-GB" dirty="0" smtClean="0"/>
              <a:t>SDA and sensitive data – check it 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851"/>
            <a:ext cx="10515600" cy="5570322"/>
          </a:xfrm>
        </p:spPr>
        <p:txBody>
          <a:bodyPr>
            <a:normAutofit/>
          </a:bodyPr>
          <a:lstStyle/>
          <a:p>
            <a:r>
              <a:rPr lang="en-GB" sz="1500" dirty="0" smtClean="0"/>
              <a:t>individual statistical procedures can be disabled</a:t>
            </a:r>
          </a:p>
          <a:p>
            <a:pPr lvl="1"/>
            <a:r>
              <a:rPr lang="en-GB" sz="1500" dirty="0" err="1" smtClean="0"/>
              <a:t>eg</a:t>
            </a:r>
            <a:r>
              <a:rPr lang="en-GB" sz="1500" dirty="0" smtClean="0"/>
              <a:t>: http://stats.datalib.edina.ac.uk/sdaweb/analysis/?dataset=sda_test</a:t>
            </a:r>
          </a:p>
          <a:p>
            <a:r>
              <a:rPr lang="en-GB" sz="1500" dirty="0"/>
              <a:t>u</a:t>
            </a:r>
            <a:r>
              <a:rPr lang="en-GB" sz="1500" dirty="0" smtClean="0"/>
              <a:t>se of control and filter variables can be disabled</a:t>
            </a:r>
          </a:p>
          <a:p>
            <a:pPr lvl="1"/>
            <a:r>
              <a:rPr lang="en-GB" sz="1500" dirty="0" err="1" smtClean="0"/>
              <a:t>eg</a:t>
            </a:r>
            <a:r>
              <a:rPr lang="en-GB" sz="1500" dirty="0" smtClean="0"/>
              <a:t>: http://stats.datalib.edina.ac.uk/sdaweb/analysis/?dataset=sda_test</a:t>
            </a:r>
          </a:p>
          <a:p>
            <a:r>
              <a:rPr lang="en-GB" sz="1500" dirty="0" smtClean="0"/>
              <a:t>individual variables or variable combinations can be embargoed</a:t>
            </a:r>
          </a:p>
          <a:p>
            <a:pPr lvl="1"/>
            <a:r>
              <a:rPr lang="en-GB" sz="1500" dirty="0" err="1" smtClean="0"/>
              <a:t>eg</a:t>
            </a:r>
            <a:r>
              <a:rPr lang="en-GB" sz="1500" dirty="0" smtClean="0"/>
              <a:t>: Scottish school leavers survey, 1981 – any variables labelled ‘</a:t>
            </a:r>
            <a:r>
              <a:rPr lang="en-GB" sz="1500" i="1" dirty="0" smtClean="0"/>
              <a:t>not public</a:t>
            </a:r>
            <a:r>
              <a:rPr lang="en-GB" sz="1500" dirty="0" smtClean="0"/>
              <a:t>’</a:t>
            </a:r>
          </a:p>
          <a:p>
            <a:r>
              <a:rPr lang="en-GB" sz="1500" dirty="0" smtClean="0"/>
              <a:t>downloading and listing cases can be disabled, etc. </a:t>
            </a:r>
          </a:p>
          <a:p>
            <a:pPr lvl="1"/>
            <a:r>
              <a:rPr lang="en-GB" sz="1500" dirty="0" err="1" smtClean="0"/>
              <a:t>eg</a:t>
            </a:r>
            <a:r>
              <a:rPr lang="en-GB" sz="1500" dirty="0" smtClean="0"/>
              <a:t>: </a:t>
            </a:r>
            <a:r>
              <a:rPr lang="en-GB" sz="1500" dirty="0" smtClean="0">
                <a:hlinkClick r:id="rId2"/>
              </a:rPr>
              <a:t>http://stats.datalib.edina.ac.uk/sdaweb/analysis/?dataset=sda_test</a:t>
            </a:r>
            <a:endParaRPr lang="en-GB" sz="1500" dirty="0" smtClean="0"/>
          </a:p>
          <a:p>
            <a:r>
              <a:rPr lang="en-GB" sz="1500" dirty="0" smtClean="0"/>
              <a:t>account and password protection </a:t>
            </a:r>
          </a:p>
          <a:p>
            <a:pPr lvl="1"/>
            <a:r>
              <a:rPr lang="en-GB" sz="1500" dirty="0" smtClean="0"/>
              <a:t> </a:t>
            </a:r>
            <a:r>
              <a:rPr lang="en-GB" sz="1500" dirty="0" err="1" smtClean="0"/>
              <a:t>eg</a:t>
            </a:r>
            <a:r>
              <a:rPr lang="en-GB" sz="1500" dirty="0" smtClean="0"/>
              <a:t>: Growing up in Scotland, cohort 1, sweep 6, 2010-2011 (subset)</a:t>
            </a:r>
          </a:p>
          <a:p>
            <a:r>
              <a:rPr lang="en-GB" sz="1500" dirty="0" smtClean="0"/>
              <a:t>Quick Tables: </a:t>
            </a:r>
          </a:p>
          <a:p>
            <a:pPr lvl="1"/>
            <a:r>
              <a:rPr lang="en-GB" sz="1500" dirty="0" err="1" smtClean="0"/>
              <a:t>eg</a:t>
            </a:r>
            <a:r>
              <a:rPr lang="en-GB" sz="1500" dirty="0" smtClean="0"/>
              <a:t>: http://sda.berkeley.edu:8080/quicktables/quickconfig.do?datasetKey=gss04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08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726" y="988998"/>
            <a:ext cx="8534400" cy="95513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Why repositories need SDA or equivalent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944130"/>
            <a:ext cx="9905999" cy="384707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Be responsive to the needs of your users, </a:t>
            </a:r>
            <a:r>
              <a:rPr lang="en-GB" dirty="0" err="1" smtClean="0"/>
              <a:t>ie</a:t>
            </a:r>
            <a:r>
              <a:rPr lang="en-GB" dirty="0" smtClean="0"/>
              <a:t> those researchers/students who will eventually use the data in your repository</a:t>
            </a:r>
          </a:p>
          <a:p>
            <a:r>
              <a:rPr lang="en-GB" dirty="0" smtClean="0"/>
              <a:t>Encourage secondary usage of numeric data by providing </a:t>
            </a:r>
          </a:p>
          <a:p>
            <a:pPr lvl="1"/>
            <a:r>
              <a:rPr lang="en-GB" dirty="0" smtClean="0"/>
              <a:t>enhanced, DDI-compliant metadata in one location</a:t>
            </a:r>
          </a:p>
          <a:p>
            <a:pPr lvl="1"/>
            <a:r>
              <a:rPr lang="en-GB" dirty="0" smtClean="0"/>
              <a:t>‘</a:t>
            </a:r>
            <a:r>
              <a:rPr lang="en-GB" dirty="0"/>
              <a:t>slice-and-dice’ functionality</a:t>
            </a:r>
          </a:p>
          <a:p>
            <a:pPr lvl="1"/>
            <a:r>
              <a:rPr lang="en-GB" dirty="0" smtClean="0"/>
              <a:t>analytic </a:t>
            </a:r>
            <a:r>
              <a:rPr lang="en-GB" dirty="0"/>
              <a:t>functionality</a:t>
            </a:r>
          </a:p>
          <a:p>
            <a:r>
              <a:rPr lang="en-GB" dirty="0" smtClean="0"/>
              <a:t>Minimise </a:t>
            </a:r>
            <a:r>
              <a:rPr lang="en-GB" dirty="0"/>
              <a:t>the work involved in privacy-proofing </a:t>
            </a:r>
            <a:r>
              <a:rPr lang="en-GB" dirty="0" smtClean="0"/>
              <a:t>human/corporate-based data</a:t>
            </a:r>
            <a:r>
              <a:rPr lang="en-GB" dirty="0"/>
              <a:t>, and checking it, on the part of the researcher, as well as yourself</a:t>
            </a:r>
          </a:p>
          <a:p>
            <a:r>
              <a:rPr lang="en-GB" dirty="0" smtClean="0"/>
              <a:t>The full utility of a dataset should not be compromised – in time, those legal privacy protections for human-based data will expire. Store the whole dataset, just proscribe the analyses – your grandchildren and great-grandchildren will thank you!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6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27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SDA isn’t for every dataset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1485282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Since 2008, the Univ. of Edinburgh </a:t>
            </a:r>
            <a:r>
              <a:rPr lang="en-GB" dirty="0" err="1" smtClean="0">
                <a:solidFill>
                  <a:schemeClr val="tx1"/>
                </a:solidFill>
              </a:rPr>
              <a:t>DataShare</a:t>
            </a:r>
            <a:r>
              <a:rPr lang="en-GB" dirty="0" smtClean="0">
                <a:solidFill>
                  <a:schemeClr val="tx1"/>
                </a:solidFill>
              </a:rPr>
              <a:t> repository has ingested the following types of files: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168322"/>
              </p:ext>
            </p:extLst>
          </p:nvPr>
        </p:nvGraphicFramePr>
        <p:xfrm>
          <a:off x="1818502" y="1878057"/>
          <a:ext cx="7959811" cy="3566160"/>
        </p:xfrm>
        <a:graphic>
          <a:graphicData uri="http://schemas.openxmlformats.org/drawingml/2006/table">
            <a:tbl>
              <a:tblPr/>
              <a:tblGrid>
                <a:gridCol w="7959811"/>
              </a:tblGrid>
              <a:tr h="597171">
                <a:tc>
                  <a:txBody>
                    <a:bodyPr/>
                    <a:lstStyle/>
                    <a:p>
                      <a:pPr lvl="2"/>
                      <a:endParaRPr lang="en-GB" dirty="0" smtClean="0">
                        <a:hlinkClick r:id="rId2"/>
                      </a:endParaRPr>
                    </a:p>
                    <a:p>
                      <a:pPr lvl="1"/>
                      <a:r>
                        <a:rPr lang="en-GB" dirty="0" smtClean="0">
                          <a:hlinkClick r:id="rId2"/>
                        </a:rPr>
                        <a:t>collection </a:t>
                      </a:r>
                      <a:r>
                        <a:rPr lang="en-GB" dirty="0">
                          <a:hlinkClick r:id="rId2"/>
                        </a:rPr>
                        <a:t>(1</a:t>
                      </a:r>
                      <a:r>
                        <a:rPr lang="en-GB" dirty="0" smtClean="0">
                          <a:hlinkClick r:id="rId2"/>
                        </a:rPr>
                        <a:t>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4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3"/>
                        </a:rPr>
                        <a:t>dataset (237</a:t>
                      </a:r>
                      <a:r>
                        <a:rPr lang="en-GB" dirty="0" smtClean="0">
                          <a:hlinkClick r:id="rId3"/>
                        </a:rPr>
                        <a:t>)</a:t>
                      </a:r>
                      <a:r>
                        <a:rPr lang="en-GB" dirty="0" smtClean="0"/>
                        <a:t> – most of these are not numeric data in this sense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4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4"/>
                        </a:rPr>
                        <a:t>Image (1)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5"/>
                        </a:rPr>
                        <a:t>image (</a:t>
                      </a:r>
                      <a:r>
                        <a:rPr lang="en-GB" dirty="0" smtClean="0">
                          <a:hlinkClick r:id="rId5"/>
                        </a:rPr>
                        <a:t>974)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4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6"/>
                        </a:rPr>
                        <a:t>interactive resource (3)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4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7"/>
                        </a:rPr>
                        <a:t>moving image (26)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4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8"/>
                        </a:rPr>
                        <a:t>software (11)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4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9"/>
                        </a:rPr>
                        <a:t>sound (153)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40">
                <a:tc>
                  <a:txBody>
                    <a:bodyPr/>
                    <a:lstStyle/>
                    <a:p>
                      <a:pPr lvl="1"/>
                      <a:r>
                        <a:rPr lang="en-GB" dirty="0">
                          <a:hlinkClick r:id="rId10"/>
                        </a:rPr>
                        <a:t>text (8)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611445"/>
            <a:ext cx="8660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 smtClean="0"/>
              <a:t>Nor do you necessarily need your own SDA server – you can piggy-back on someone else’s.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648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789002"/>
            <a:ext cx="8534400" cy="150706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Homework: make like a researcher - 1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514600"/>
            <a:ext cx="10016739" cy="3801532"/>
          </a:xfrm>
        </p:spPr>
        <p:txBody>
          <a:bodyPr/>
          <a:lstStyle/>
          <a:p>
            <a:r>
              <a:rPr lang="en-GB" dirty="0" smtClean="0"/>
              <a:t>U Edinburgh’s SDA server: </a:t>
            </a:r>
            <a:r>
              <a:rPr lang="en-GB" dirty="0" smtClean="0">
                <a:hlinkClick r:id="rId2"/>
              </a:rPr>
              <a:t>http://stats.datalib.edina.ac.uk/sda/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Univariate descriptive statistics</a:t>
            </a:r>
          </a:p>
          <a:p>
            <a:pPr lvl="1"/>
            <a:r>
              <a:rPr lang="en-GB" dirty="0"/>
              <a:t>Q: </a:t>
            </a:r>
            <a:r>
              <a:rPr lang="en-GB" dirty="0" smtClean="0"/>
              <a:t>did the </a:t>
            </a:r>
            <a:r>
              <a:rPr lang="en-GB" dirty="0"/>
              <a:t>UK population in 2011 in </a:t>
            </a:r>
            <a:r>
              <a:rPr lang="en-GB" dirty="0" smtClean="0"/>
              <a:t>perceive itself to be in good/bad </a:t>
            </a:r>
            <a:r>
              <a:rPr lang="en-GB" dirty="0"/>
              <a:t>health?</a:t>
            </a:r>
          </a:p>
          <a:p>
            <a:pPr lvl="1"/>
            <a:r>
              <a:rPr lang="en-GB" dirty="0" smtClean="0"/>
              <a:t>Dataset:   Census microdata teaching file, 2011</a:t>
            </a:r>
          </a:p>
          <a:p>
            <a:pPr lvl="1"/>
            <a:r>
              <a:rPr lang="en-GB" dirty="0" smtClean="0"/>
              <a:t>Row variable: health</a:t>
            </a:r>
          </a:p>
          <a:p>
            <a:pPr lvl="1"/>
            <a:r>
              <a:rPr lang="en-GB" dirty="0" smtClean="0"/>
              <a:t>Output options: summary statistics</a:t>
            </a:r>
          </a:p>
          <a:p>
            <a:pPr lvl="1"/>
            <a:r>
              <a:rPr lang="en-GB" dirty="0" smtClean="0"/>
              <a:t>Chart options: line chart or bar chart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9704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915" y="582597"/>
            <a:ext cx="8534400" cy="150706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Homework: make like a researcher - 2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9650" y="1862308"/>
            <a:ext cx="9905999" cy="439021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Cross-tabulation (bivariate descriptive statistics)</a:t>
            </a:r>
          </a:p>
          <a:p>
            <a:pPr lvl="1"/>
            <a:r>
              <a:rPr lang="en-GB" dirty="0"/>
              <a:t>Q: which UK country in 2011 had most in excellent health?</a:t>
            </a:r>
          </a:p>
          <a:p>
            <a:pPr lvl="1"/>
            <a:r>
              <a:rPr lang="en-GB" dirty="0" smtClean="0"/>
              <a:t>Dataset:   Census microdata teaching file, 2011</a:t>
            </a:r>
          </a:p>
          <a:p>
            <a:pPr lvl="1"/>
            <a:r>
              <a:rPr lang="en-GB" dirty="0" smtClean="0"/>
              <a:t>Row variable: health; Column variable: country</a:t>
            </a:r>
          </a:p>
          <a:p>
            <a:pPr lvl="1"/>
            <a:r>
              <a:rPr lang="en-GB" dirty="0" smtClean="0"/>
              <a:t>Output options: summary statistics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Cross-tabulation (bivariate descriptive statistics)  </a:t>
            </a:r>
          </a:p>
          <a:p>
            <a:pPr lvl="1"/>
            <a:r>
              <a:rPr lang="en-GB" dirty="0"/>
              <a:t>Q: which UK country in 2011 had most people in very bad health?</a:t>
            </a:r>
          </a:p>
          <a:p>
            <a:pPr lvl="1"/>
            <a:r>
              <a:rPr lang="en-GB" dirty="0" smtClean="0"/>
              <a:t>Dataset:   Census microdata teaching file, 2011</a:t>
            </a:r>
          </a:p>
          <a:p>
            <a:pPr lvl="1"/>
            <a:r>
              <a:rPr lang="en-GB" dirty="0" smtClean="0"/>
              <a:t>Row variable: health; Column variable: country</a:t>
            </a:r>
          </a:p>
          <a:p>
            <a:pPr lvl="1"/>
            <a:r>
              <a:rPr lang="en-GB" dirty="0" smtClean="0"/>
              <a:t>Output options: cell contents: </a:t>
            </a:r>
            <a:r>
              <a:rPr lang="en-GB" b="1" dirty="0" err="1" smtClean="0"/>
              <a:t>Percentaging</a:t>
            </a:r>
            <a:r>
              <a:rPr lang="en-GB" b="1" dirty="0" smtClean="0"/>
              <a:t> - Row</a:t>
            </a:r>
          </a:p>
          <a:p>
            <a:pPr lvl="1"/>
            <a:r>
              <a:rPr lang="en-GB" dirty="0" smtClean="0"/>
              <a:t>Output options: summary statistics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5919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671" y="805018"/>
            <a:ext cx="8534400" cy="150706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Homework: make like a researcher - 3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7671" y="1795848"/>
            <a:ext cx="10515600" cy="4282260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Cross-tabulation (bivariate descriptive statistics) - 3</a:t>
            </a:r>
          </a:p>
          <a:p>
            <a:pPr lvl="1"/>
            <a:r>
              <a:rPr lang="en-GB" dirty="0"/>
              <a:t>Q: </a:t>
            </a:r>
            <a:r>
              <a:rPr lang="en-GB" dirty="0" smtClean="0"/>
              <a:t>might there </a:t>
            </a:r>
            <a:r>
              <a:rPr lang="en-GB" dirty="0"/>
              <a:t>be an association between socio-economic status and perceived health?</a:t>
            </a:r>
          </a:p>
          <a:p>
            <a:pPr lvl="1"/>
            <a:r>
              <a:rPr lang="en-GB" dirty="0" smtClean="0"/>
              <a:t>Dataset:   Census microdata teaching file, 2011</a:t>
            </a:r>
          </a:p>
          <a:p>
            <a:pPr lvl="1"/>
            <a:r>
              <a:rPr lang="en-GB" dirty="0" smtClean="0"/>
              <a:t>Row variable: health; Column variable: </a:t>
            </a:r>
            <a:r>
              <a:rPr lang="en-GB" dirty="0" err="1" smtClean="0"/>
              <a:t>socgrd</a:t>
            </a:r>
            <a:r>
              <a:rPr lang="en-GB" dirty="0" smtClean="0"/>
              <a:t>, Control variable: country</a:t>
            </a:r>
          </a:p>
          <a:p>
            <a:pPr lvl="1"/>
            <a:r>
              <a:rPr lang="en-GB" dirty="0" smtClean="0"/>
              <a:t>Output options: cell contents: </a:t>
            </a:r>
            <a:r>
              <a:rPr lang="en-GB" b="1" dirty="0" err="1" smtClean="0"/>
              <a:t>Percentaging</a:t>
            </a:r>
            <a:r>
              <a:rPr lang="en-GB" b="1" dirty="0" smtClean="0"/>
              <a:t> - Column</a:t>
            </a:r>
          </a:p>
          <a:p>
            <a:pPr lvl="1"/>
            <a:r>
              <a:rPr lang="en-GB" dirty="0" smtClean="0"/>
              <a:t>Output options: summary statistics</a:t>
            </a:r>
          </a:p>
          <a:p>
            <a:pPr lvl="1"/>
            <a:r>
              <a:rPr lang="en-GB" dirty="0" smtClean="0"/>
              <a:t>Chart options: type of chart: bar chart</a:t>
            </a:r>
          </a:p>
          <a:p>
            <a:pPr lvl="1"/>
            <a:r>
              <a:rPr lang="en-GB" dirty="0" smtClean="0"/>
              <a:t>Q2: what other characteristics that are available in this dataset might have an association with perceived health?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785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6207"/>
            <a:ext cx="8534400" cy="150706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Homework: make like a researcher - 4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Comparison of means</a:t>
            </a:r>
          </a:p>
          <a:p>
            <a:pPr lvl="1"/>
            <a:r>
              <a:rPr lang="en-GB" dirty="0"/>
              <a:t>Q: </a:t>
            </a:r>
            <a:r>
              <a:rPr lang="en-GB" dirty="0" smtClean="0"/>
              <a:t>might there be </a:t>
            </a:r>
            <a:r>
              <a:rPr lang="en-GB" dirty="0"/>
              <a:t>an association between cultural/material possessions </a:t>
            </a:r>
            <a:r>
              <a:rPr lang="en-GB" dirty="0" smtClean="0"/>
              <a:t>in the home, and </a:t>
            </a:r>
            <a:r>
              <a:rPr lang="en-GB" dirty="0"/>
              <a:t>enjoying maths? In what direction? How is Scotland different?</a:t>
            </a:r>
          </a:p>
          <a:p>
            <a:pPr lvl="1"/>
            <a:r>
              <a:rPr lang="en-GB" dirty="0" smtClean="0"/>
              <a:t>Dataset:  PISA 2012: student questionnaire data set</a:t>
            </a:r>
          </a:p>
          <a:p>
            <a:pPr lvl="1"/>
            <a:r>
              <a:rPr lang="en-GB" dirty="0" smtClean="0"/>
              <a:t>Dependent variable: </a:t>
            </a:r>
            <a:r>
              <a:rPr lang="en-GB" dirty="0" err="1" smtClean="0"/>
              <a:t>cultpos</a:t>
            </a:r>
            <a:r>
              <a:rPr lang="en-GB" dirty="0" smtClean="0"/>
              <a:t>; Row variable: st29q04; Column variable: </a:t>
            </a:r>
            <a:r>
              <a:rPr lang="en-GB" dirty="0" err="1" smtClean="0"/>
              <a:t>nc</a:t>
            </a:r>
            <a:r>
              <a:rPr lang="en-GB" dirty="0" smtClean="0"/>
              <a:t>; Selection filter: </a:t>
            </a:r>
            <a:r>
              <a:rPr lang="en-GB" dirty="0" err="1" smtClean="0"/>
              <a:t>nc</a:t>
            </a:r>
            <a:r>
              <a:rPr lang="en-GB" dirty="0" smtClean="0"/>
              <a:t>(82610,82620,12400,75200)</a:t>
            </a:r>
          </a:p>
          <a:p>
            <a:pPr lvl="1"/>
            <a:r>
              <a:rPr lang="en-GB" dirty="0" smtClean="0"/>
              <a:t>Output options: SRS </a:t>
            </a:r>
            <a:r>
              <a:rPr lang="en-GB" dirty="0" err="1" smtClean="0"/>
              <a:t>std</a:t>
            </a:r>
            <a:r>
              <a:rPr lang="en-GB" dirty="0" smtClean="0"/>
              <a:t> errs, Z/T-statistic, P-value, ANOVA stats</a:t>
            </a:r>
          </a:p>
          <a:p>
            <a:pPr lvl="1"/>
            <a:r>
              <a:rPr lang="en-GB" dirty="0" smtClean="0"/>
              <a:t>Chart option: bar chart or line chart</a:t>
            </a:r>
          </a:p>
        </p:txBody>
      </p:sp>
    </p:spTree>
    <p:extLst>
      <p:ext uri="{BB962C8B-B14F-4D97-AF65-F5344CB8AC3E}">
        <p14:creationId xmlns:p14="http://schemas.microsoft.com/office/powerpoint/2010/main" val="23466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5400"/>
            <a:ext cx="8534400" cy="150706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Homework: make like a researcher - 5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Regression</a:t>
            </a:r>
          </a:p>
          <a:p>
            <a:pPr lvl="1"/>
            <a:r>
              <a:rPr lang="en-GB" dirty="0"/>
              <a:t>Q: </a:t>
            </a:r>
            <a:r>
              <a:rPr lang="en-GB" dirty="0" smtClean="0"/>
              <a:t>do gender and </a:t>
            </a:r>
            <a:r>
              <a:rPr lang="en-GB" dirty="0"/>
              <a:t>father’s socio-economic class, </a:t>
            </a:r>
            <a:r>
              <a:rPr lang="en-GB" dirty="0" smtClean="0"/>
              <a:t>have an effect on </a:t>
            </a:r>
            <a:r>
              <a:rPr lang="en-GB" dirty="0"/>
              <a:t>success </a:t>
            </a:r>
            <a:r>
              <a:rPr lang="en-GB" dirty="0" smtClean="0"/>
              <a:t>in </a:t>
            </a:r>
            <a:r>
              <a:rPr lang="en-GB" dirty="0"/>
              <a:t>school, measured as the number of O-level </a:t>
            </a:r>
            <a:r>
              <a:rPr lang="en-GB" dirty="0" smtClean="0"/>
              <a:t>A-C </a:t>
            </a:r>
            <a:r>
              <a:rPr lang="en-GB" dirty="0"/>
              <a:t>grade </a:t>
            </a:r>
            <a:r>
              <a:rPr lang="en-GB" dirty="0" smtClean="0"/>
              <a:t>achieved</a:t>
            </a:r>
            <a:r>
              <a:rPr lang="en-GB" dirty="0"/>
              <a:t>?</a:t>
            </a:r>
          </a:p>
          <a:p>
            <a:pPr lvl="1"/>
            <a:r>
              <a:rPr lang="en-GB" dirty="0" smtClean="0"/>
              <a:t>Dataset:   </a:t>
            </a:r>
            <a:r>
              <a:rPr lang="en-GB" dirty="0"/>
              <a:t>Scottish school leavers (1980) survey, </a:t>
            </a:r>
            <a:r>
              <a:rPr lang="en-GB" dirty="0" smtClean="0"/>
              <a:t>1981</a:t>
            </a:r>
          </a:p>
          <a:p>
            <a:pPr lvl="1"/>
            <a:r>
              <a:rPr lang="en-GB" dirty="0" smtClean="0"/>
              <a:t>Dependent variable: </a:t>
            </a:r>
            <a:r>
              <a:rPr lang="en-GB" dirty="0" err="1" smtClean="0"/>
              <a:t>totoac</a:t>
            </a:r>
            <a:r>
              <a:rPr lang="en-GB" dirty="0" smtClean="0"/>
              <a:t>; Independent variables: sex(d:1), </a:t>
            </a:r>
            <a:r>
              <a:rPr lang="en-GB" dirty="0" err="1" smtClean="0"/>
              <a:t>dadclass</a:t>
            </a:r>
            <a:r>
              <a:rPr lang="en-GB" dirty="0" smtClean="0"/>
              <a:t>(m:50)</a:t>
            </a:r>
          </a:p>
          <a:p>
            <a:pPr lvl="1"/>
            <a:r>
              <a:rPr lang="en-GB" dirty="0" smtClean="0"/>
              <a:t>Sample design: SRS</a:t>
            </a:r>
          </a:p>
        </p:txBody>
      </p:sp>
    </p:spTree>
    <p:extLst>
      <p:ext uri="{BB962C8B-B14F-4D97-AF65-F5344CB8AC3E}">
        <p14:creationId xmlns:p14="http://schemas.microsoft.com/office/powerpoint/2010/main" val="6623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873212"/>
            <a:ext cx="8534400" cy="799069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45276"/>
            <a:ext cx="9905999" cy="3945925"/>
          </a:xfrm>
        </p:spPr>
        <p:txBody>
          <a:bodyPr>
            <a:normAutofit/>
          </a:bodyPr>
          <a:lstStyle/>
          <a:p>
            <a:r>
              <a:rPr lang="en-GB" dirty="0" smtClean="0"/>
              <a:t>Weaknesses of current repository systems</a:t>
            </a:r>
          </a:p>
          <a:p>
            <a:r>
              <a:rPr lang="en-GB" dirty="0" smtClean="0"/>
              <a:t>What is SDA?</a:t>
            </a:r>
          </a:p>
          <a:p>
            <a:r>
              <a:rPr lang="en-GB" dirty="0"/>
              <a:t>What SDA does for researchers</a:t>
            </a:r>
          </a:p>
          <a:p>
            <a:r>
              <a:rPr lang="en-GB" dirty="0"/>
              <a:t>What SDA does for </a:t>
            </a:r>
            <a:r>
              <a:rPr lang="en-GB" dirty="0" smtClean="0"/>
              <a:t>teachers</a:t>
            </a:r>
            <a:endParaRPr lang="en-GB" dirty="0"/>
          </a:p>
          <a:p>
            <a:r>
              <a:rPr lang="en-GB" dirty="0" smtClean="0"/>
              <a:t>What SDA does for repositories</a:t>
            </a:r>
          </a:p>
          <a:p>
            <a:r>
              <a:rPr lang="en-GB" dirty="0" smtClean="0"/>
              <a:t>SDA and sensitive data</a:t>
            </a:r>
          </a:p>
          <a:p>
            <a:r>
              <a:rPr lang="en-GB" dirty="0" smtClean="0"/>
              <a:t>Why repositories need SDA or equivalent</a:t>
            </a:r>
          </a:p>
          <a:p>
            <a:r>
              <a:rPr lang="en-GB" dirty="0" smtClean="0"/>
              <a:t>Homework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96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2925113"/>
            <a:ext cx="9905998" cy="1478570"/>
          </a:xfrm>
        </p:spPr>
        <p:txBody>
          <a:bodyPr/>
          <a:lstStyle/>
          <a:p>
            <a:r>
              <a:rPr lang="en-GB" dirty="0" smtClean="0"/>
              <a:t>What questions do you have?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03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834" y="1631090"/>
            <a:ext cx="9905998" cy="85838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Weaknesses of current repository systems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869989"/>
            <a:ext cx="8534400" cy="3863546"/>
          </a:xfrm>
        </p:spPr>
        <p:txBody>
          <a:bodyPr>
            <a:normAutofit/>
          </a:bodyPr>
          <a:lstStyle/>
          <a:p>
            <a:r>
              <a:rPr lang="en-GB" dirty="0" smtClean="0"/>
              <a:t>Pass-through systems</a:t>
            </a:r>
          </a:p>
          <a:p>
            <a:r>
              <a:rPr lang="en-GB" dirty="0" smtClean="0"/>
              <a:t>User takes all or nothing in many cases</a:t>
            </a:r>
          </a:p>
          <a:p>
            <a:r>
              <a:rPr lang="en-GB" dirty="0" smtClean="0"/>
              <a:t>Metadata – one size fits all?</a:t>
            </a:r>
          </a:p>
          <a:p>
            <a:endParaRPr lang="en-GB" dirty="0"/>
          </a:p>
          <a:p>
            <a:r>
              <a:rPr lang="en-GB" dirty="0" smtClean="0"/>
              <a:t>SDA won’t provide a solution to all these issues </a:t>
            </a:r>
          </a:p>
          <a:p>
            <a:pPr marL="0" indent="0">
              <a:buNone/>
            </a:pPr>
            <a:r>
              <a:rPr lang="en-GB" dirty="0" smtClean="0"/>
              <a:t>for all data, but can resolve some problems </a:t>
            </a:r>
          </a:p>
          <a:p>
            <a:pPr marL="0" indent="0">
              <a:buNone/>
            </a:pPr>
            <a:r>
              <a:rPr lang="en-GB" dirty="0" smtClean="0"/>
              <a:t>for some types of data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49" y="3638809"/>
            <a:ext cx="442912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95500"/>
            <a:ext cx="10515600" cy="10096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is SDA?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297" y="3045425"/>
            <a:ext cx="10515600" cy="2968197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effectLst/>
              </a:rPr>
              <a:t>SDA stands for </a:t>
            </a:r>
            <a:r>
              <a:rPr lang="en-GB" u="sng" dirty="0" smtClean="0">
                <a:effectLst/>
              </a:rPr>
              <a:t>S</a:t>
            </a:r>
            <a:r>
              <a:rPr lang="en-GB" dirty="0" smtClean="0">
                <a:effectLst/>
              </a:rPr>
              <a:t>urvey </a:t>
            </a:r>
            <a:r>
              <a:rPr lang="en-GB" u="sng" dirty="0" smtClean="0">
                <a:effectLst/>
              </a:rPr>
              <a:t>D</a:t>
            </a:r>
            <a:r>
              <a:rPr lang="en-GB" dirty="0" smtClean="0">
                <a:effectLst/>
              </a:rPr>
              <a:t>ocumentation and </a:t>
            </a:r>
            <a:r>
              <a:rPr lang="en-GB" u="sng" dirty="0" smtClean="0">
                <a:effectLst/>
              </a:rPr>
              <a:t>A</a:t>
            </a:r>
            <a:r>
              <a:rPr lang="en-GB" dirty="0" smtClean="0">
                <a:effectLst/>
              </a:rPr>
              <a:t>nalysis</a:t>
            </a:r>
          </a:p>
          <a:p>
            <a:r>
              <a:rPr lang="en-GB" dirty="0" smtClean="0">
                <a:effectLst/>
              </a:rPr>
              <a:t>SDA does for encoded numeric data what Windows Media Player, </a:t>
            </a:r>
            <a:r>
              <a:rPr lang="en-GB" dirty="0" err="1" smtClean="0">
                <a:effectLst/>
              </a:rPr>
              <a:t>PhotoShop</a:t>
            </a:r>
            <a:r>
              <a:rPr lang="en-GB" dirty="0" smtClean="0">
                <a:effectLst/>
              </a:rPr>
              <a:t>, </a:t>
            </a:r>
            <a:r>
              <a:rPr lang="en-GB" dirty="0" err="1" smtClean="0">
                <a:effectLst/>
              </a:rPr>
              <a:t>etc</a:t>
            </a:r>
            <a:r>
              <a:rPr lang="en-GB" dirty="0" smtClean="0">
                <a:effectLst/>
              </a:rPr>
              <a:t>, do for sound and video files: </a:t>
            </a:r>
            <a:r>
              <a:rPr lang="en-GB" dirty="0" smtClean="0"/>
              <a:t>the </a:t>
            </a:r>
            <a:r>
              <a:rPr lang="en-GB" dirty="0"/>
              <a:t>job of the software is rendering, our job is </a:t>
            </a:r>
            <a:r>
              <a:rPr lang="en-GB" dirty="0" smtClean="0"/>
              <a:t>interpretation</a:t>
            </a:r>
            <a:endParaRPr lang="en-GB" dirty="0" smtClean="0">
              <a:effectLst/>
            </a:endParaRPr>
          </a:p>
          <a:p>
            <a:r>
              <a:rPr lang="en-GB" dirty="0" smtClean="0"/>
              <a:t>Winner of the following awards: </a:t>
            </a:r>
          </a:p>
          <a:p>
            <a:pPr lvl="1"/>
            <a:r>
              <a:rPr lang="en-GB" dirty="0" smtClean="0"/>
              <a:t>American </a:t>
            </a:r>
            <a:r>
              <a:rPr lang="en-GB" dirty="0"/>
              <a:t>Association for Public Opinion Research (AAPOR): </a:t>
            </a:r>
            <a:r>
              <a:rPr lang="en-GB" dirty="0" smtClean="0">
                <a:hlinkClick r:id="rId2"/>
              </a:rPr>
              <a:t>Warren </a:t>
            </a:r>
            <a:r>
              <a:rPr lang="en-GB" dirty="0">
                <a:hlinkClick r:id="rId2"/>
              </a:rPr>
              <a:t>J. </a:t>
            </a:r>
            <a:r>
              <a:rPr lang="en-GB" dirty="0" err="1">
                <a:hlinkClick r:id="rId2"/>
              </a:rPr>
              <a:t>Mitofsky</a:t>
            </a:r>
            <a:r>
              <a:rPr lang="en-GB" dirty="0">
                <a:hlinkClick r:id="rId2"/>
              </a:rPr>
              <a:t> Innovators Award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American </a:t>
            </a:r>
            <a:r>
              <a:rPr lang="en-GB" dirty="0"/>
              <a:t>Political Science Association (APSA): Best Instructional Software Award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32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vatarreview.net/AV4/Images/intuit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" t="1743" r="1770" b="3070"/>
          <a:stretch/>
        </p:blipFill>
        <p:spPr bwMode="auto">
          <a:xfrm>
            <a:off x="255373" y="205946"/>
            <a:ext cx="5725298" cy="357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Beautiful Mind (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032" y="2891481"/>
            <a:ext cx="8119076" cy="389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65556" y="1449859"/>
            <a:ext cx="4819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Unless you are Russell Crowe, or John Forbes Nash…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62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597" y="516409"/>
            <a:ext cx="7823788" cy="58303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421" y="1504264"/>
            <a:ext cx="3031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 you probably can’t make much sense</a:t>
            </a:r>
          </a:p>
          <a:p>
            <a:r>
              <a:rPr lang="en-GB" dirty="0" smtClean="0"/>
              <a:t>of  this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2421" y="2878261"/>
            <a:ext cx="32053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make sense of numeric </a:t>
            </a:r>
          </a:p>
          <a:p>
            <a:r>
              <a:rPr lang="en-GB" dirty="0" smtClean="0"/>
              <a:t>microdata by creating summary </a:t>
            </a:r>
          </a:p>
          <a:p>
            <a:r>
              <a:rPr lang="en-GB" dirty="0" smtClean="0"/>
              <a:t>descriptive statistics</a:t>
            </a:r>
          </a:p>
          <a:p>
            <a:r>
              <a:rPr lang="en-GB" dirty="0" smtClean="0"/>
              <a:t>- and by generating inferential</a:t>
            </a:r>
          </a:p>
          <a:p>
            <a:r>
              <a:rPr lang="en-GB" dirty="0" smtClean="0"/>
              <a:t>statistics to establish and </a:t>
            </a:r>
          </a:p>
          <a:p>
            <a:r>
              <a:rPr lang="en-GB" dirty="0" smtClean="0"/>
              <a:t>describe relationships among </a:t>
            </a:r>
          </a:p>
          <a:p>
            <a:r>
              <a:rPr lang="en-GB" dirty="0" smtClean="0"/>
              <a:t>characteristics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22421" y="5360253"/>
            <a:ext cx="2918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SDA can do all of the above…</a:t>
            </a:r>
            <a:endParaRPr lang="en-GB" dirty="0"/>
          </a:p>
        </p:txBody>
      </p:sp>
      <p:sp>
        <p:nvSpPr>
          <p:cNvPr id="6" name="Right Arrow 5"/>
          <p:cNvSpPr/>
          <p:nvPr/>
        </p:nvSpPr>
        <p:spPr>
          <a:xfrm>
            <a:off x="1953485" y="2226106"/>
            <a:ext cx="988540" cy="20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200150"/>
            <a:ext cx="9905998" cy="1371600"/>
          </a:xfrm>
        </p:spPr>
        <p:txBody>
          <a:bodyPr>
            <a:normAutofit/>
          </a:bodyPr>
          <a:lstStyle/>
          <a:p>
            <a:r>
              <a:rPr lang="en-GB" dirty="0" smtClean="0"/>
              <a:t>SO What </a:t>
            </a:r>
            <a:r>
              <a:rPr lang="en-GB" u="sng" dirty="0" smtClean="0"/>
              <a:t>is</a:t>
            </a:r>
            <a:r>
              <a:rPr lang="en-GB" dirty="0" smtClean="0"/>
              <a:t> SDA?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018" y="2209800"/>
            <a:ext cx="8534400" cy="361526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effectLst/>
              </a:rPr>
              <a:t>a server-side application, accessed through any forms-capable web browser (IE, Firefox, Chrome, </a:t>
            </a:r>
            <a:r>
              <a:rPr lang="en-GB" dirty="0" err="1" smtClean="0">
                <a:effectLst/>
              </a:rPr>
              <a:t>etc</a:t>
            </a:r>
            <a:r>
              <a:rPr lang="en-GB" dirty="0" smtClean="0">
                <a:effectLst/>
              </a:rPr>
              <a:t>)</a:t>
            </a:r>
          </a:p>
          <a:p>
            <a:r>
              <a:rPr lang="en-GB" dirty="0" smtClean="0">
                <a:effectLst/>
              </a:rPr>
              <a:t>a user-friendly interface, with lots of context-specific help screens. </a:t>
            </a:r>
          </a:p>
          <a:p>
            <a:r>
              <a:rPr lang="en-GB" dirty="0" smtClean="0">
                <a:effectLst/>
              </a:rPr>
              <a:t>provides statistical analysis capability for microdata, and to a certain extent, for aggregate and time-series data</a:t>
            </a:r>
            <a:r>
              <a:rPr lang="en-GB" dirty="0"/>
              <a:t>, </a:t>
            </a:r>
            <a:endParaRPr lang="en-GB" dirty="0" smtClean="0"/>
          </a:p>
          <a:p>
            <a:r>
              <a:rPr lang="en-GB" dirty="0"/>
              <a:t>generates descriptive and inferential statistics, manipulates data, and generates basic visualisations of the content of numeric data</a:t>
            </a:r>
          </a:p>
          <a:p>
            <a:r>
              <a:rPr lang="en-GB" dirty="0" smtClean="0"/>
              <a:t>provides "slice-and-dice</a:t>
            </a:r>
            <a:r>
              <a:rPr lang="en-GB" dirty="0"/>
              <a:t>" access </a:t>
            </a:r>
            <a:r>
              <a:rPr lang="en-GB" dirty="0" smtClean="0"/>
              <a:t>to numeric data</a:t>
            </a:r>
            <a:endParaRPr lang="en-GB" dirty="0" smtClean="0">
              <a:effectLst/>
            </a:endParaRPr>
          </a:p>
          <a:p>
            <a:r>
              <a:rPr lang="en-GB" dirty="0" smtClean="0">
                <a:effectLst/>
              </a:rPr>
              <a:t>University of Edinburgh Data Library has installed an SDA server </a:t>
            </a:r>
            <a:r>
              <a:rPr lang="en-GB" dirty="0"/>
              <a:t>accessible from: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://www.ed.ac.uk/information-services/research-support/data-library</a:t>
            </a:r>
            <a:endParaRPr lang="en-GB" dirty="0" smtClean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6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0746"/>
            <a:ext cx="10515600" cy="708454"/>
          </a:xfrm>
        </p:spPr>
        <p:txBody>
          <a:bodyPr>
            <a:normAutofit/>
          </a:bodyPr>
          <a:lstStyle/>
          <a:p>
            <a:r>
              <a:rPr lang="en-GB" dirty="0" smtClean="0"/>
              <a:t>What SDA does for researchers: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7482"/>
            <a:ext cx="10515600" cy="480948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all metadata about a variable can be consolidated in one location </a:t>
            </a:r>
          </a:p>
          <a:p>
            <a:r>
              <a:rPr lang="en-GB" dirty="0" smtClean="0"/>
              <a:t>univariate descriptive statistics, with/without standard measures of shape, variance, skewness,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</a:p>
          <a:p>
            <a:r>
              <a:rPr lang="en-GB" dirty="0" smtClean="0"/>
              <a:t>multivariate descriptive statistics, with/without standard measures of central tendency, dispersion, significance </a:t>
            </a:r>
          </a:p>
          <a:p>
            <a:r>
              <a:rPr lang="en-GB" dirty="0" smtClean="0"/>
              <a:t>inferential statistics: comparison of means, correlations and regressions (multivariate, logit or </a:t>
            </a:r>
            <a:r>
              <a:rPr lang="en-GB" dirty="0" err="1" smtClean="0"/>
              <a:t>probit</a:t>
            </a:r>
            <a:r>
              <a:rPr lang="en-GB" dirty="0" smtClean="0"/>
              <a:t>) </a:t>
            </a:r>
          </a:p>
          <a:p>
            <a:r>
              <a:rPr lang="en-GB" dirty="0" smtClean="0"/>
              <a:t>recode variables, and/or compute new variables, and share them with others (or not) </a:t>
            </a:r>
          </a:p>
          <a:p>
            <a:r>
              <a:rPr lang="en-GB" dirty="0" smtClean="0"/>
              <a:t>analyse with/without control and/or filter variables </a:t>
            </a:r>
          </a:p>
          <a:p>
            <a:r>
              <a:rPr lang="en-GB" dirty="0" smtClean="0"/>
              <a:t>compute 90%, 95%, or 99% confidence intervals (asymmetric) </a:t>
            </a:r>
          </a:p>
          <a:p>
            <a:r>
              <a:rPr lang="en-GB" dirty="0" smtClean="0"/>
              <a:t>turn weighting off/on (it is on by default, if weight variables are defined) </a:t>
            </a:r>
          </a:p>
          <a:p>
            <a:r>
              <a:rPr lang="en-GB" dirty="0" smtClean="0"/>
              <a:t>compute design effects (deft) for complex sample surveys with stratum/cluster variables</a:t>
            </a:r>
          </a:p>
          <a:p>
            <a:r>
              <a:rPr lang="en-GB" dirty="0" smtClean="0"/>
              <a:t>download either the whole dataset or a bespoke subset (including recoded/computed variables) for analysis in other software </a:t>
            </a:r>
          </a:p>
          <a:p>
            <a:r>
              <a:rPr lang="en-GB" dirty="0" smtClean="0"/>
              <a:t>basic data visualisations, such as histograms, pie charts, line charts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6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0746"/>
            <a:ext cx="10515600" cy="708454"/>
          </a:xfrm>
        </p:spPr>
        <p:txBody>
          <a:bodyPr>
            <a:normAutofit/>
          </a:bodyPr>
          <a:lstStyle/>
          <a:p>
            <a:r>
              <a:rPr lang="en-GB" dirty="0" smtClean="0"/>
              <a:t>What SDA does for </a:t>
            </a:r>
            <a:r>
              <a:rPr lang="en-GB" dirty="0" err="1" smtClean="0"/>
              <a:t>TEAchers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7482"/>
            <a:ext cx="10515600" cy="4809482"/>
          </a:xfrm>
        </p:spPr>
        <p:txBody>
          <a:bodyPr>
            <a:normAutofit fontScale="92500"/>
          </a:bodyPr>
          <a:lstStyle/>
          <a:p>
            <a:r>
              <a:rPr lang="en-GB" dirty="0"/>
              <a:t>an accessible source of data for exercises/assignments </a:t>
            </a:r>
          </a:p>
          <a:p>
            <a:r>
              <a:rPr lang="en-GB" dirty="0"/>
              <a:t>teach numeracy (e.g. how to read tables) without having to teach software </a:t>
            </a:r>
          </a:p>
          <a:p>
            <a:r>
              <a:rPr lang="en-GB" dirty="0"/>
              <a:t>teach introductory and intermediate level statistics without having to teach software </a:t>
            </a:r>
          </a:p>
          <a:p>
            <a:r>
              <a:rPr lang="en-GB" dirty="0"/>
              <a:t>teach the difference between simple random sample (SRS) and complex sample designs and how they affect measures (design effects (deft)). </a:t>
            </a:r>
          </a:p>
          <a:p>
            <a:r>
              <a:rPr lang="en-GB" dirty="0"/>
              <a:t>saved output files contain information about variables, recodes and computes, control, filter, stratum and/or cluster, and weight variables to document what the student did </a:t>
            </a:r>
          </a:p>
          <a:p>
            <a:r>
              <a:rPr lang="en-GB" dirty="0"/>
              <a:t>variable recodes and new, computed variables, can be shared with students or other researchers/teachers </a:t>
            </a:r>
          </a:p>
          <a:p>
            <a:r>
              <a:rPr lang="en-GB" dirty="0"/>
              <a:t>a vehicle for distance education, without software licencing issues </a:t>
            </a:r>
          </a:p>
          <a:p>
            <a:r>
              <a:rPr lang="en-GB" dirty="0"/>
              <a:t>a vehicle with which to share your own data with other researchers or with a class.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5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TM02900771[[fn=Slice]]</Template>
  <TotalTime>543</TotalTime>
  <Words>1340</Words>
  <Application>Microsoft Office PowerPoint</Application>
  <PresentationFormat>Widescreen</PresentationFormat>
  <Paragraphs>171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Wingdings</vt:lpstr>
      <vt:lpstr>Wingdings 3</vt:lpstr>
      <vt:lpstr>Slice</vt:lpstr>
      <vt:lpstr>SDA in the repository</vt:lpstr>
      <vt:lpstr>Outline</vt:lpstr>
      <vt:lpstr>Weaknesses of current repository systems </vt:lpstr>
      <vt:lpstr>What is SDA? </vt:lpstr>
      <vt:lpstr>PowerPoint Presentation</vt:lpstr>
      <vt:lpstr>PowerPoint Presentation</vt:lpstr>
      <vt:lpstr>SO What is SDA? </vt:lpstr>
      <vt:lpstr>What SDA does for researchers:</vt:lpstr>
      <vt:lpstr>What SDA does for TEAchers:</vt:lpstr>
      <vt:lpstr>What SDA does for repositories: </vt:lpstr>
      <vt:lpstr>SDA and sensitive data</vt:lpstr>
      <vt:lpstr>SDA and sensitive data – check it out</vt:lpstr>
      <vt:lpstr>Why repositories need SDA or equivalent</vt:lpstr>
      <vt:lpstr>SDA isn’t for every dataset</vt:lpstr>
      <vt:lpstr>Homework: make like a researcher - 1</vt:lpstr>
      <vt:lpstr>Homework: make like a researcher - 2</vt:lpstr>
      <vt:lpstr>Homework: make like a researcher - 3 </vt:lpstr>
      <vt:lpstr>Homework: make like a researcher - 4 </vt:lpstr>
      <vt:lpstr>Homework: make like a researcher - 5 </vt:lpstr>
      <vt:lpstr>What questions do you have?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SDA in the repository</dc:title>
  <dc:creator>RUUS Laine</dc:creator>
  <cp:lastModifiedBy>RUUS Laine</cp:lastModifiedBy>
  <cp:revision>53</cp:revision>
  <cp:lastPrinted>2016-08-01T16:10:41Z</cp:lastPrinted>
  <dcterms:created xsi:type="dcterms:W3CDTF">2016-08-01T09:50:36Z</dcterms:created>
  <dcterms:modified xsi:type="dcterms:W3CDTF">2016-08-02T15:10:05Z</dcterms:modified>
</cp:coreProperties>
</file>