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97"/>
  </p:notesMasterIdLst>
  <p:handoutMasterIdLst>
    <p:handoutMasterId r:id="rId98"/>
  </p:handoutMasterIdLst>
  <p:sldIdLst>
    <p:sldId id="256" r:id="rId2"/>
    <p:sldId id="371" r:id="rId3"/>
    <p:sldId id="363" r:id="rId4"/>
    <p:sldId id="258" r:id="rId5"/>
    <p:sldId id="259" r:id="rId6"/>
    <p:sldId id="341" r:id="rId7"/>
    <p:sldId id="262" r:id="rId8"/>
    <p:sldId id="263" r:id="rId9"/>
    <p:sldId id="266" r:id="rId10"/>
    <p:sldId id="267" r:id="rId11"/>
    <p:sldId id="268" r:id="rId12"/>
    <p:sldId id="269" r:id="rId13"/>
    <p:sldId id="270" r:id="rId14"/>
    <p:sldId id="272" r:id="rId15"/>
    <p:sldId id="273" r:id="rId16"/>
    <p:sldId id="274" r:id="rId17"/>
    <p:sldId id="275" r:id="rId18"/>
    <p:sldId id="276" r:id="rId19"/>
    <p:sldId id="277" r:id="rId20"/>
    <p:sldId id="372" r:id="rId21"/>
    <p:sldId id="278" r:id="rId22"/>
    <p:sldId id="280" r:id="rId23"/>
    <p:sldId id="281" r:id="rId24"/>
    <p:sldId id="282" r:id="rId25"/>
    <p:sldId id="283" r:id="rId26"/>
    <p:sldId id="285" r:id="rId27"/>
    <p:sldId id="286" r:id="rId28"/>
    <p:sldId id="348" r:id="rId29"/>
    <p:sldId id="287" r:id="rId30"/>
    <p:sldId id="288" r:id="rId31"/>
    <p:sldId id="289" r:id="rId32"/>
    <p:sldId id="370" r:id="rId33"/>
    <p:sldId id="290" r:id="rId34"/>
    <p:sldId id="369" r:id="rId35"/>
    <p:sldId id="364" r:id="rId36"/>
    <p:sldId id="355" r:id="rId37"/>
    <p:sldId id="356" r:id="rId38"/>
    <p:sldId id="357" r:id="rId39"/>
    <p:sldId id="358" r:id="rId40"/>
    <p:sldId id="349" r:id="rId41"/>
    <p:sldId id="365" r:id="rId42"/>
    <p:sldId id="291" r:id="rId43"/>
    <p:sldId id="373" r:id="rId44"/>
    <p:sldId id="324" r:id="rId45"/>
    <p:sldId id="325" r:id="rId46"/>
    <p:sldId id="294" r:id="rId47"/>
    <p:sldId id="295" r:id="rId48"/>
    <p:sldId id="351" r:id="rId49"/>
    <p:sldId id="297" r:id="rId50"/>
    <p:sldId id="298" r:id="rId51"/>
    <p:sldId id="306" r:id="rId52"/>
    <p:sldId id="299" r:id="rId53"/>
    <p:sldId id="301" r:id="rId54"/>
    <p:sldId id="300" r:id="rId55"/>
    <p:sldId id="359" r:id="rId56"/>
    <p:sldId id="302" r:id="rId57"/>
    <p:sldId id="304" r:id="rId58"/>
    <p:sldId id="345" r:id="rId59"/>
    <p:sldId id="305" r:id="rId60"/>
    <p:sldId id="309" r:id="rId61"/>
    <p:sldId id="367" r:id="rId62"/>
    <p:sldId id="311" r:id="rId63"/>
    <p:sldId id="313" r:id="rId64"/>
    <p:sldId id="366" r:id="rId65"/>
    <p:sldId id="315" r:id="rId66"/>
    <p:sldId id="314" r:id="rId67"/>
    <p:sldId id="317" r:id="rId68"/>
    <p:sldId id="368" r:id="rId69"/>
    <p:sldId id="321" r:id="rId70"/>
    <p:sldId id="346" r:id="rId71"/>
    <p:sldId id="347" r:id="rId72"/>
    <p:sldId id="323" r:id="rId73"/>
    <p:sldId id="322" r:id="rId74"/>
    <p:sldId id="327" r:id="rId75"/>
    <p:sldId id="326" r:id="rId76"/>
    <p:sldId id="328" r:id="rId77"/>
    <p:sldId id="329" r:id="rId78"/>
    <p:sldId id="353" r:id="rId79"/>
    <p:sldId id="354" r:id="rId80"/>
    <p:sldId id="330" r:id="rId81"/>
    <p:sldId id="333" r:id="rId82"/>
    <p:sldId id="360" r:id="rId83"/>
    <p:sldId id="334" r:id="rId84"/>
    <p:sldId id="335" r:id="rId85"/>
    <p:sldId id="331" r:id="rId86"/>
    <p:sldId id="336" r:id="rId87"/>
    <p:sldId id="337" r:id="rId88"/>
    <p:sldId id="332" r:id="rId89"/>
    <p:sldId id="339" r:id="rId90"/>
    <p:sldId id="338" r:id="rId91"/>
    <p:sldId id="361" r:id="rId92"/>
    <p:sldId id="310" r:id="rId93"/>
    <p:sldId id="319" r:id="rId94"/>
    <p:sldId id="362" r:id="rId95"/>
    <p:sldId id="340" r:id="rId96"/>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6" d="100"/>
          <a:sy n="116" d="100"/>
        </p:scale>
        <p:origin x="1212" y="108"/>
      </p:cViewPr>
      <p:guideLst/>
    </p:cSldViewPr>
  </p:slideViewPr>
  <p:notesTextViewPr>
    <p:cViewPr>
      <p:scale>
        <a:sx n="1" d="1"/>
        <a:sy n="1" d="1"/>
      </p:scale>
      <p:origin x="0" y="0"/>
    </p:cViewPr>
  </p:notesTextViewPr>
  <p:sorterViewPr>
    <p:cViewPr>
      <p:scale>
        <a:sx n="100" d="100"/>
        <a:sy n="100" d="100"/>
      </p:scale>
      <p:origin x="0" y="-2460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05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0538"/>
          </a:xfrm>
          <a:prstGeom prst="rect">
            <a:avLst/>
          </a:prstGeom>
        </p:spPr>
        <p:txBody>
          <a:bodyPr vert="horz" lIns="91440" tIns="45720" rIns="91440" bIns="45720" rtlCol="0"/>
          <a:lstStyle>
            <a:lvl1pPr algn="r">
              <a:defRPr sz="1200"/>
            </a:lvl1pPr>
          </a:lstStyle>
          <a:p>
            <a:fld id="{87A81003-8A11-4607-9AC6-FE487D2757D5}" type="datetimeFigureOut">
              <a:rPr lang="en-GB" smtClean="0"/>
              <a:t>11/11/2016</a:t>
            </a:fld>
            <a:endParaRPr lang="en-GB"/>
          </a:p>
        </p:txBody>
      </p:sp>
      <p:sp>
        <p:nvSpPr>
          <p:cNvPr id="4" name="Footer Placeholder 3"/>
          <p:cNvSpPr>
            <a:spLocks noGrp="1"/>
          </p:cNvSpPr>
          <p:nvPr>
            <p:ph type="ftr" sz="quarter" idx="2"/>
          </p:nvPr>
        </p:nvSpPr>
        <p:spPr>
          <a:xfrm>
            <a:off x="0" y="9285289"/>
            <a:ext cx="2889250" cy="49053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285289"/>
            <a:ext cx="2889250" cy="490536"/>
          </a:xfrm>
          <a:prstGeom prst="rect">
            <a:avLst/>
          </a:prstGeom>
        </p:spPr>
        <p:txBody>
          <a:bodyPr vert="horz" lIns="91440" tIns="45720" rIns="91440" bIns="45720" rtlCol="0" anchor="b"/>
          <a:lstStyle>
            <a:lvl1pPr algn="r">
              <a:defRPr sz="1200"/>
            </a:lvl1pPr>
          </a:lstStyle>
          <a:p>
            <a:fld id="{8225F9D1-997D-4BD5-82DA-EF63E0EFDF5B}" type="slidenum">
              <a:rPr lang="en-GB" smtClean="0"/>
              <a:t>‹#›</a:t>
            </a:fld>
            <a:endParaRPr lang="en-GB"/>
          </a:p>
        </p:txBody>
      </p:sp>
    </p:spTree>
    <p:extLst>
      <p:ext uri="{BB962C8B-B14F-4D97-AF65-F5344CB8AC3E}">
        <p14:creationId xmlns:p14="http://schemas.microsoft.com/office/powerpoint/2010/main" val="672414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05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0538"/>
          </a:xfrm>
          <a:prstGeom prst="rect">
            <a:avLst/>
          </a:prstGeom>
        </p:spPr>
        <p:txBody>
          <a:bodyPr vert="horz" lIns="91440" tIns="45720" rIns="91440" bIns="45720" rtlCol="0"/>
          <a:lstStyle>
            <a:lvl1pPr algn="r">
              <a:defRPr sz="1200"/>
            </a:lvl1pPr>
          </a:lstStyle>
          <a:p>
            <a:fld id="{904375AF-3510-4812-AB25-C11F775A2D41}" type="datetimeFigureOut">
              <a:rPr lang="en-GB" smtClean="0"/>
              <a:t>11/11/2016</a:t>
            </a:fld>
            <a:endParaRPr lang="en-GB"/>
          </a:p>
        </p:txBody>
      </p:sp>
      <p:sp>
        <p:nvSpPr>
          <p:cNvPr id="4" name="Slide Image Placeholder 3"/>
          <p:cNvSpPr>
            <a:spLocks noGrp="1" noRot="1" noChangeAspect="1"/>
          </p:cNvSpPr>
          <p:nvPr>
            <p:ph type="sldImg" idx="2"/>
          </p:nvPr>
        </p:nvSpPr>
        <p:spPr>
          <a:xfrm>
            <a:off x="1135063" y="1222375"/>
            <a:ext cx="4398962" cy="32988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05350"/>
            <a:ext cx="5335588" cy="3848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5288"/>
            <a:ext cx="2889250" cy="4905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285288"/>
            <a:ext cx="2889250" cy="490537"/>
          </a:xfrm>
          <a:prstGeom prst="rect">
            <a:avLst/>
          </a:prstGeom>
        </p:spPr>
        <p:txBody>
          <a:bodyPr vert="horz" lIns="91440" tIns="45720" rIns="91440" bIns="45720" rtlCol="0" anchor="b"/>
          <a:lstStyle>
            <a:lvl1pPr algn="r">
              <a:defRPr sz="1200"/>
            </a:lvl1pPr>
          </a:lstStyle>
          <a:p>
            <a:fld id="{F8A8A47F-2A32-4207-812E-684E62B66E5F}" type="slidenum">
              <a:rPr lang="en-GB" smtClean="0"/>
              <a:t>‹#›</a:t>
            </a:fld>
            <a:endParaRPr lang="en-GB"/>
          </a:p>
        </p:txBody>
      </p:sp>
    </p:spTree>
    <p:extLst>
      <p:ext uri="{BB962C8B-B14F-4D97-AF65-F5344CB8AC3E}">
        <p14:creationId xmlns:p14="http://schemas.microsoft.com/office/powerpoint/2010/main" val="1405183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5063" y="1222375"/>
            <a:ext cx="4398962" cy="32988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A8A47F-2A32-4207-812E-684E62B66E5F}" type="slidenum">
              <a:rPr lang="en-GB" smtClean="0"/>
              <a:t>69</a:t>
            </a:fld>
            <a:endParaRPr lang="en-GB"/>
          </a:p>
        </p:txBody>
      </p:sp>
    </p:spTree>
    <p:extLst>
      <p:ext uri="{BB962C8B-B14F-4D97-AF65-F5344CB8AC3E}">
        <p14:creationId xmlns:p14="http://schemas.microsoft.com/office/powerpoint/2010/main" val="3348523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8BE926-C20D-4EFB-AC16-B665DE428B89}" type="datetime1">
              <a:rPr lang="en-GB" smtClean="0"/>
              <a:t>11/11/2016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a:t>
            </a:fld>
            <a:endParaRPr lang="en-GB"/>
          </a:p>
        </p:txBody>
      </p:sp>
    </p:spTree>
    <p:extLst>
      <p:ext uri="{BB962C8B-B14F-4D97-AF65-F5344CB8AC3E}">
        <p14:creationId xmlns:p14="http://schemas.microsoft.com/office/powerpoint/2010/main" val="102152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B4572C-828A-4F4B-835A-37EE42D892F3}" type="datetime1">
              <a:rPr lang="en-GB" smtClean="0"/>
              <a:t>11/11/2016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a:t>
            </a:fld>
            <a:endParaRPr lang="en-GB"/>
          </a:p>
        </p:txBody>
      </p:sp>
    </p:spTree>
    <p:extLst>
      <p:ext uri="{BB962C8B-B14F-4D97-AF65-F5344CB8AC3E}">
        <p14:creationId xmlns:p14="http://schemas.microsoft.com/office/powerpoint/2010/main" val="232226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C1730E-AD49-4F63-AC63-DC6980C55771}" type="datetime1">
              <a:rPr lang="en-GB" smtClean="0"/>
              <a:t>11/11/2016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a:t>
            </a:fld>
            <a:endParaRPr lang="en-GB"/>
          </a:p>
        </p:txBody>
      </p:sp>
    </p:spTree>
    <p:extLst>
      <p:ext uri="{BB962C8B-B14F-4D97-AF65-F5344CB8AC3E}">
        <p14:creationId xmlns:p14="http://schemas.microsoft.com/office/powerpoint/2010/main" val="247186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9F9E70-0F4C-43CD-894E-0A56EE9F0454}" type="datetime1">
              <a:rPr lang="en-GB" smtClean="0"/>
              <a:t>11/11/2016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a:t>
            </a:fld>
            <a:endParaRPr lang="en-GB"/>
          </a:p>
        </p:txBody>
      </p:sp>
    </p:spTree>
    <p:extLst>
      <p:ext uri="{BB962C8B-B14F-4D97-AF65-F5344CB8AC3E}">
        <p14:creationId xmlns:p14="http://schemas.microsoft.com/office/powerpoint/2010/main" val="229977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D6440-5384-4E1B-9B36-1B93288125B7}" type="datetime1">
              <a:rPr lang="en-GB" smtClean="0"/>
              <a:t>11/11/2016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a:t>
            </a:fld>
            <a:endParaRPr lang="en-GB"/>
          </a:p>
        </p:txBody>
      </p:sp>
    </p:spTree>
    <p:extLst>
      <p:ext uri="{BB962C8B-B14F-4D97-AF65-F5344CB8AC3E}">
        <p14:creationId xmlns:p14="http://schemas.microsoft.com/office/powerpoint/2010/main" val="332426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BC3FEC-725E-4E03-94BF-22BCD8AC67E1}" type="datetime1">
              <a:rPr lang="en-GB" smtClean="0"/>
              <a:t>11/11/2016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A7262D-BD2D-4120-AA33-513B60EDCA13}" type="slidenum">
              <a:rPr lang="en-GB" smtClean="0"/>
              <a:t>‹#›</a:t>
            </a:fld>
            <a:endParaRPr lang="en-GB"/>
          </a:p>
        </p:txBody>
      </p:sp>
    </p:spTree>
    <p:extLst>
      <p:ext uri="{BB962C8B-B14F-4D97-AF65-F5344CB8AC3E}">
        <p14:creationId xmlns:p14="http://schemas.microsoft.com/office/powerpoint/2010/main" val="65540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38321E-5E9D-464B-911F-9075A6C7E89D}" type="datetime1">
              <a:rPr lang="en-GB" smtClean="0"/>
              <a:t>11/11/2016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A7262D-BD2D-4120-AA33-513B60EDCA13}" type="slidenum">
              <a:rPr lang="en-GB" smtClean="0"/>
              <a:t>‹#›</a:t>
            </a:fld>
            <a:endParaRPr lang="en-GB"/>
          </a:p>
        </p:txBody>
      </p:sp>
    </p:spTree>
    <p:extLst>
      <p:ext uri="{BB962C8B-B14F-4D97-AF65-F5344CB8AC3E}">
        <p14:creationId xmlns:p14="http://schemas.microsoft.com/office/powerpoint/2010/main" val="2187870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C9996D-5F08-4886-9218-F6E111290F85}" type="datetime1">
              <a:rPr lang="en-GB" smtClean="0"/>
              <a:t>11/11/2016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a:t>
            </a:fld>
            <a:endParaRPr lang="en-GB"/>
          </a:p>
        </p:txBody>
      </p:sp>
    </p:spTree>
    <p:extLst>
      <p:ext uri="{BB962C8B-B14F-4D97-AF65-F5344CB8AC3E}">
        <p14:creationId xmlns:p14="http://schemas.microsoft.com/office/powerpoint/2010/main" val="266913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FD8B7-2A3C-4919-99D4-96526C37A998}" type="datetime1">
              <a:rPr lang="en-GB" smtClean="0"/>
              <a:t>11/11/2016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A7262D-BD2D-4120-AA33-513B60EDCA13}" type="slidenum">
              <a:rPr lang="en-GB" smtClean="0"/>
              <a:t>‹#›</a:t>
            </a:fld>
            <a:endParaRPr lang="en-GB"/>
          </a:p>
        </p:txBody>
      </p:sp>
    </p:spTree>
    <p:extLst>
      <p:ext uri="{BB962C8B-B14F-4D97-AF65-F5344CB8AC3E}">
        <p14:creationId xmlns:p14="http://schemas.microsoft.com/office/powerpoint/2010/main" val="284503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A4EA3F-C0FB-4F5D-AA9F-5B13C8DA19B1}" type="datetime1">
              <a:rPr lang="en-GB" smtClean="0"/>
              <a:t>11/11/2016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A7262D-BD2D-4120-AA33-513B60EDCA13}" type="slidenum">
              <a:rPr lang="en-GB" smtClean="0"/>
              <a:t>‹#›</a:t>
            </a:fld>
            <a:endParaRPr lang="en-GB"/>
          </a:p>
        </p:txBody>
      </p:sp>
    </p:spTree>
    <p:extLst>
      <p:ext uri="{BB962C8B-B14F-4D97-AF65-F5344CB8AC3E}">
        <p14:creationId xmlns:p14="http://schemas.microsoft.com/office/powerpoint/2010/main" val="2554604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6B88F-C880-49D4-9652-02B3C68A3097}" type="datetime1">
              <a:rPr lang="en-GB" smtClean="0"/>
              <a:t>11/11/2016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A7262D-BD2D-4120-AA33-513B60EDCA13}" type="slidenum">
              <a:rPr lang="en-GB" smtClean="0"/>
              <a:t>‹#›</a:t>
            </a:fld>
            <a:endParaRPr lang="en-GB"/>
          </a:p>
        </p:txBody>
      </p:sp>
    </p:spTree>
    <p:extLst>
      <p:ext uri="{BB962C8B-B14F-4D97-AF65-F5344CB8AC3E}">
        <p14:creationId xmlns:p14="http://schemas.microsoft.com/office/powerpoint/2010/main" val="44518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29FF6-DE77-4275-992E-EDFFE6E95316}" type="datetime1">
              <a:rPr lang="en-GB" smtClean="0"/>
              <a:t>11/11/2016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7262D-BD2D-4120-AA33-513B60EDCA13}" type="slidenum">
              <a:rPr lang="en-GB" smtClean="0"/>
              <a:t>‹#›</a:t>
            </a:fld>
            <a:endParaRPr lang="en-GB"/>
          </a:p>
        </p:txBody>
      </p:sp>
    </p:spTree>
    <p:extLst>
      <p:ext uri="{BB962C8B-B14F-4D97-AF65-F5344CB8AC3E}">
        <p14:creationId xmlns:p14="http://schemas.microsoft.com/office/powerpoint/2010/main" val="382884399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rowdflower.com/blog/the-data-behind-todays-data-scientists"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dx.doi.org/10.7488/ds/104"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Handling data using SPSS</a:t>
            </a:r>
            <a:br>
              <a:rPr lang="en-GB" dirty="0"/>
            </a:br>
            <a:endParaRPr lang="en-GB" dirty="0"/>
          </a:p>
        </p:txBody>
      </p:sp>
      <p:sp>
        <p:nvSpPr>
          <p:cNvPr id="3" name="Subtitle 2"/>
          <p:cNvSpPr>
            <a:spLocks noGrp="1"/>
          </p:cNvSpPr>
          <p:nvPr>
            <p:ph type="subTitle" idx="1"/>
          </p:nvPr>
        </p:nvSpPr>
        <p:spPr/>
        <p:txBody>
          <a:bodyPr>
            <a:normAutofit fontScale="92500"/>
          </a:bodyPr>
          <a:lstStyle/>
          <a:p>
            <a:r>
              <a:rPr lang="en-GB" b="1" dirty="0"/>
              <a:t>Course instructors: Stuart Macdonald </a:t>
            </a:r>
            <a:r>
              <a:rPr lang="en-GB" b="1" dirty="0" smtClean="0"/>
              <a:t>and Laine </a:t>
            </a:r>
            <a:r>
              <a:rPr lang="en-GB" b="1" dirty="0"/>
              <a:t>Ruus (stuart.macdonald@ed.ac.uk and </a:t>
            </a:r>
            <a:r>
              <a:rPr lang="en-GB" b="1" dirty="0" smtClean="0"/>
              <a:t>laine.ruus@ed.ac.uk</a:t>
            </a:r>
            <a:r>
              <a:rPr lang="en-GB" b="1" dirty="0"/>
              <a:t>)</a:t>
            </a:r>
            <a:endParaRPr lang="en-GB" dirty="0"/>
          </a:p>
          <a:p>
            <a:r>
              <a:rPr lang="en-GB" b="1" dirty="0"/>
              <a:t>University of Edinburgh. Data Library</a:t>
            </a:r>
            <a:endParaRPr lang="en-GB" dirty="0"/>
          </a:p>
          <a:p>
            <a:r>
              <a:rPr lang="en-GB" b="1" dirty="0" smtClean="0"/>
              <a:t>2016-11-14</a:t>
            </a:r>
            <a:endParaRPr lang="en-GB" dirty="0"/>
          </a:p>
          <a:p>
            <a:endParaRPr lang="en-GB" dirty="0"/>
          </a:p>
        </p:txBody>
      </p:sp>
    </p:spTree>
    <p:extLst>
      <p:ext uri="{BB962C8B-B14F-4D97-AF65-F5344CB8AC3E}">
        <p14:creationId xmlns:p14="http://schemas.microsoft.com/office/powerpoint/2010/main" val="2667547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16044"/>
            <a:ext cx="6210815" cy="1158446"/>
          </a:xfrm>
        </p:spPr>
        <p:txBody>
          <a:bodyPr>
            <a:normAutofit/>
          </a:bodyPr>
          <a:lstStyle/>
          <a:p>
            <a:r>
              <a:rPr lang="en-GB" sz="1800" b="1" dirty="0">
                <a:latin typeface="+mn-lt"/>
              </a:rPr>
              <a:t>Cautions re subdirectory and file names: </a:t>
            </a:r>
            <a:br>
              <a:rPr lang="en-GB" sz="1800" b="1" dirty="0">
                <a:latin typeface="+mn-lt"/>
              </a:rPr>
            </a:br>
            <a:r>
              <a:rPr lang="en-GB" dirty="0" smtClean="0"/>
              <a:t>- </a:t>
            </a:r>
            <a:r>
              <a:rPr lang="en-GB" sz="1500" dirty="0">
                <a:latin typeface="+mn-lt"/>
              </a:rPr>
              <a:t>different operating systems treat embedded blanks in subdirectory and file names differently</a:t>
            </a:r>
          </a:p>
        </p:txBody>
      </p:sp>
      <p:sp>
        <p:nvSpPr>
          <p:cNvPr id="3" name="Content Placeholder 2"/>
          <p:cNvSpPr>
            <a:spLocks noGrp="1"/>
          </p:cNvSpPr>
          <p:nvPr>
            <p:ph sz="half" idx="1"/>
          </p:nvPr>
        </p:nvSpPr>
        <p:spPr>
          <a:xfrm>
            <a:off x="628650" y="3008774"/>
            <a:ext cx="3886200" cy="2389971"/>
          </a:xfrm>
        </p:spPr>
        <p:txBody>
          <a:bodyPr>
            <a:normAutofit/>
          </a:bodyPr>
          <a:lstStyle/>
          <a:p>
            <a:r>
              <a:rPr lang="en-GB" sz="1500" b="1" dirty="0"/>
              <a:t>Do not use blanks or most other special characters in subdirectory and/or file names</a:t>
            </a:r>
          </a:p>
          <a:p>
            <a:pPr marL="0" indent="0">
              <a:buNone/>
            </a:pPr>
            <a:endParaRPr lang="en-GB" sz="1500" dirty="0"/>
          </a:p>
          <a:p>
            <a:r>
              <a:rPr lang="en-GB" sz="1500" dirty="0"/>
              <a:t>Do use</a:t>
            </a:r>
          </a:p>
          <a:p>
            <a:pPr lvl="1"/>
            <a:r>
              <a:rPr lang="en-GB" sz="1500" dirty="0"/>
              <a:t>underscores, or </a:t>
            </a:r>
          </a:p>
          <a:p>
            <a:pPr lvl="1"/>
            <a:r>
              <a:rPr lang="en-GB" sz="1500" dirty="0" err="1"/>
              <a:t>CamelCase</a:t>
            </a:r>
            <a:endParaRPr lang="en-GB" sz="1500" dirty="0"/>
          </a:p>
        </p:txBody>
      </p:sp>
      <p:sp>
        <p:nvSpPr>
          <p:cNvPr id="4" name="Content Placeholder 3"/>
          <p:cNvSpPr>
            <a:spLocks noGrp="1"/>
          </p:cNvSpPr>
          <p:nvPr>
            <p:ph sz="half" idx="2"/>
          </p:nvPr>
        </p:nvSpPr>
        <p:spPr>
          <a:xfrm>
            <a:off x="4466968" y="2874490"/>
            <a:ext cx="2495807" cy="2078510"/>
          </a:xfrm>
        </p:spPr>
        <p:txBody>
          <a:bodyPr>
            <a:normAutofit/>
          </a:bodyPr>
          <a:lstStyle/>
          <a:p>
            <a:endParaRPr lang="en-GB" sz="1500" dirty="0"/>
          </a:p>
          <a:p>
            <a:pPr marL="0" indent="0">
              <a:buNone/>
            </a:pPr>
            <a:r>
              <a:rPr lang="az-Cyrl-AZ" sz="1650" b="1" dirty="0">
                <a:solidFill>
                  <a:srgbClr val="FF0000"/>
                </a:solidFill>
              </a:rPr>
              <a:t>Х</a:t>
            </a:r>
            <a:r>
              <a:rPr lang="en-GB" sz="1500" dirty="0"/>
              <a:t> ‘variable list.xls’</a:t>
            </a:r>
          </a:p>
          <a:p>
            <a:pPr marL="0" indent="0">
              <a:buNone/>
            </a:pPr>
            <a:endParaRPr lang="en-GB" sz="1500" dirty="0"/>
          </a:p>
          <a:p>
            <a:pPr marL="0" indent="0">
              <a:buNone/>
            </a:pPr>
            <a:r>
              <a:rPr lang="en-GB" sz="1650" b="1" dirty="0">
                <a:solidFill>
                  <a:srgbClr val="00B050"/>
                </a:solidFill>
              </a:rPr>
              <a:t>√</a:t>
            </a:r>
            <a:r>
              <a:rPr lang="en-GB" sz="1500" dirty="0"/>
              <a:t> variable_list.xls, or </a:t>
            </a:r>
          </a:p>
          <a:p>
            <a:pPr marL="0" indent="0">
              <a:buNone/>
            </a:pPr>
            <a:r>
              <a:rPr lang="en-GB" sz="1650" b="1" dirty="0">
                <a:solidFill>
                  <a:srgbClr val="00B050"/>
                </a:solidFill>
              </a:rPr>
              <a:t>√</a:t>
            </a:r>
            <a:r>
              <a:rPr lang="en-GB" sz="1500" dirty="0"/>
              <a:t> VariableList.xls</a:t>
            </a:r>
          </a:p>
        </p:txBody>
      </p:sp>
      <p:sp>
        <p:nvSpPr>
          <p:cNvPr id="5" name="Date Placeholder 4"/>
          <p:cNvSpPr>
            <a:spLocks noGrp="1"/>
          </p:cNvSpPr>
          <p:nvPr>
            <p:ph type="dt" sz="half" idx="10"/>
          </p:nvPr>
        </p:nvSpPr>
        <p:spPr/>
        <p:txBody>
          <a:bodyPr/>
          <a:lstStyle/>
          <a:p>
            <a:fld id="{84044BCB-0425-4310-9A4B-6494FA0CC9D2}" type="datetime1">
              <a:rPr lang="en-GB" smtClean="0"/>
              <a:t>11/11/2016</a:t>
            </a:fld>
            <a:endParaRPr lang="en-GB" dirty="0"/>
          </a:p>
        </p:txBody>
      </p:sp>
      <p:sp>
        <p:nvSpPr>
          <p:cNvPr id="6" name="Slide Number Placeholder 5"/>
          <p:cNvSpPr>
            <a:spLocks noGrp="1"/>
          </p:cNvSpPr>
          <p:nvPr>
            <p:ph type="sldNum" sz="quarter" idx="12"/>
          </p:nvPr>
        </p:nvSpPr>
        <p:spPr/>
        <p:txBody>
          <a:bodyPr/>
          <a:lstStyle/>
          <a:p>
            <a:fld id="{62A7262D-BD2D-4120-AA33-513B60EDCA13}" type="slidenum">
              <a:rPr lang="en-GB" smtClean="0"/>
              <a:t>10</a:t>
            </a:fld>
            <a:endParaRPr lang="en-GB"/>
          </a:p>
        </p:txBody>
      </p:sp>
      <p:sp>
        <p:nvSpPr>
          <p:cNvPr id="7" name="Rectangle 6"/>
          <p:cNvSpPr/>
          <p:nvPr/>
        </p:nvSpPr>
        <p:spPr>
          <a:xfrm>
            <a:off x="628651" y="2874490"/>
            <a:ext cx="3819782" cy="22581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p:cNvSpPr/>
          <p:nvPr/>
        </p:nvSpPr>
        <p:spPr>
          <a:xfrm>
            <a:off x="4466968" y="2874490"/>
            <a:ext cx="2631989" cy="22705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p:nvSpPr>
        <p:spPr>
          <a:xfrm>
            <a:off x="628650" y="1586299"/>
            <a:ext cx="6470307" cy="1288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855010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4545"/>
            <a:ext cx="7886700" cy="994172"/>
          </a:xfrm>
        </p:spPr>
        <p:txBody>
          <a:bodyPr>
            <a:normAutofit/>
          </a:bodyPr>
          <a:lstStyle/>
          <a:p>
            <a:r>
              <a:rPr lang="en-GB" sz="1800" b="1" dirty="0">
                <a:latin typeface="+mn-lt"/>
              </a:rPr>
              <a:t>You may not always use SPSS for analysis, </a:t>
            </a:r>
            <a:r>
              <a:rPr lang="en-GB" sz="1800" b="1" dirty="0" smtClean="0">
                <a:latin typeface="+mn-lt"/>
              </a:rPr>
              <a:t>nor </a:t>
            </a:r>
            <a:r>
              <a:rPr lang="en-GB" sz="1800" b="1" dirty="0">
                <a:latin typeface="+mn-lt"/>
              </a:rPr>
              <a:t>the same version of SPSS</a:t>
            </a:r>
          </a:p>
        </p:txBody>
      </p:sp>
      <p:sp>
        <p:nvSpPr>
          <p:cNvPr id="3" name="Content Placeholder 2"/>
          <p:cNvSpPr>
            <a:spLocks noGrp="1"/>
          </p:cNvSpPr>
          <p:nvPr>
            <p:ph idx="1"/>
          </p:nvPr>
        </p:nvSpPr>
        <p:spPr/>
        <p:txBody>
          <a:bodyPr>
            <a:normAutofit/>
          </a:bodyPr>
          <a:lstStyle/>
          <a:p>
            <a:pPr lvl="0"/>
            <a:r>
              <a:rPr lang="en-GB" sz="1500" dirty="0"/>
              <a:t>may need to migrate data from/to different computing environments (Windows, Mac, Linux/Unix) and/or different statistical software, because no statistical package supports all types of analysis (SAS, SPSS, Stata, R, </a:t>
            </a:r>
            <a:r>
              <a:rPr lang="en-GB" sz="1500" dirty="0" err="1"/>
              <a:t>etc</a:t>
            </a:r>
            <a:r>
              <a:rPr lang="en-GB" sz="1500" dirty="0"/>
              <a:t>). </a:t>
            </a:r>
          </a:p>
          <a:p>
            <a:r>
              <a:rPr lang="en-GB" sz="1500" dirty="0"/>
              <a:t>see table at http://stanfordphd.com/Statistical_Software.html</a:t>
            </a:r>
          </a:p>
          <a:p>
            <a:pPr lvl="0"/>
            <a:r>
              <a:rPr lang="en-GB" sz="1500" dirty="0"/>
              <a:t>Therefore, constraints on length of </a:t>
            </a:r>
          </a:p>
          <a:p>
            <a:pPr lvl="1"/>
            <a:r>
              <a:rPr lang="en-GB" sz="1500" dirty="0"/>
              <a:t>file names </a:t>
            </a:r>
          </a:p>
          <a:p>
            <a:pPr lvl="1"/>
            <a:r>
              <a:rPr lang="en-GB" sz="1500" dirty="0"/>
              <a:t>variable names </a:t>
            </a:r>
          </a:p>
          <a:p>
            <a:pPr lvl="1"/>
            <a:r>
              <a:rPr lang="en-GB" sz="1500" dirty="0"/>
              <a:t>variable labels </a:t>
            </a:r>
          </a:p>
          <a:p>
            <a:pPr lvl="1"/>
            <a:r>
              <a:rPr lang="en-GB" sz="1500" dirty="0"/>
              <a:t>value labels </a:t>
            </a:r>
          </a:p>
          <a:p>
            <a:pPr lvl="1"/>
            <a:r>
              <a:rPr lang="en-GB" sz="1500" dirty="0"/>
              <a:t>missing values codes, number and type</a:t>
            </a:r>
          </a:p>
        </p:txBody>
      </p:sp>
      <p:sp>
        <p:nvSpPr>
          <p:cNvPr id="4" name="Date Placeholder 3"/>
          <p:cNvSpPr>
            <a:spLocks noGrp="1"/>
          </p:cNvSpPr>
          <p:nvPr>
            <p:ph type="dt" sz="half" idx="10"/>
          </p:nvPr>
        </p:nvSpPr>
        <p:spPr/>
        <p:txBody>
          <a:bodyPr/>
          <a:lstStyle/>
          <a:p>
            <a:fld id="{9251AD23-1212-4D52-A66C-40DF93F41667}"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11</a:t>
            </a:fld>
            <a:endParaRPr lang="en-GB"/>
          </a:p>
        </p:txBody>
      </p:sp>
    </p:spTree>
    <p:extLst>
      <p:ext uri="{BB962C8B-B14F-4D97-AF65-F5344CB8AC3E}">
        <p14:creationId xmlns:p14="http://schemas.microsoft.com/office/powerpoint/2010/main" val="1975784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0039" y="2255365"/>
            <a:ext cx="7104145" cy="1974674"/>
          </a:xfrm>
          <a:prstGeom prst="rect">
            <a:avLst/>
          </a:prstGeom>
        </p:spPr>
      </p:pic>
      <p:sp>
        <p:nvSpPr>
          <p:cNvPr id="3" name="TextBox 2"/>
          <p:cNvSpPr txBox="1"/>
          <p:nvPr/>
        </p:nvSpPr>
        <p:spPr>
          <a:xfrm>
            <a:off x="495300" y="1628775"/>
            <a:ext cx="4210050" cy="369332"/>
          </a:xfrm>
          <a:prstGeom prst="rect">
            <a:avLst/>
          </a:prstGeom>
          <a:noFill/>
        </p:spPr>
        <p:txBody>
          <a:bodyPr wrap="square" rtlCol="0">
            <a:spAutoFit/>
          </a:bodyPr>
          <a:lstStyle/>
          <a:p>
            <a:r>
              <a:rPr lang="en-GB" b="1" dirty="0"/>
              <a:t>Limits</a:t>
            </a:r>
            <a:r>
              <a:rPr lang="en-GB" dirty="0"/>
              <a:t> [at time of writing]</a:t>
            </a:r>
          </a:p>
        </p:txBody>
      </p:sp>
      <p:sp>
        <p:nvSpPr>
          <p:cNvPr id="5" name="TextBox 4"/>
          <p:cNvSpPr txBox="1"/>
          <p:nvPr/>
        </p:nvSpPr>
        <p:spPr>
          <a:xfrm>
            <a:off x="2065123" y="4309677"/>
            <a:ext cx="2612318" cy="715581"/>
          </a:xfrm>
          <a:prstGeom prst="rect">
            <a:avLst/>
          </a:prstGeom>
          <a:noFill/>
        </p:spPr>
        <p:txBody>
          <a:bodyPr wrap="none" rtlCol="0">
            <a:spAutoFit/>
          </a:bodyPr>
          <a:lstStyle/>
          <a:p>
            <a:r>
              <a:rPr lang="en-GB" sz="1350" dirty="0">
                <a:solidFill>
                  <a:srgbClr val="FF0000"/>
                </a:solidFill>
              </a:rPr>
              <a:t>Note: it is generally recommended</a:t>
            </a:r>
          </a:p>
          <a:p>
            <a:r>
              <a:rPr lang="en-GB" sz="1350" dirty="0">
                <a:solidFill>
                  <a:srgbClr val="FF0000"/>
                </a:solidFill>
              </a:rPr>
              <a:t>that variable names be no more </a:t>
            </a:r>
          </a:p>
          <a:p>
            <a:r>
              <a:rPr lang="en-GB" sz="1350" dirty="0">
                <a:solidFill>
                  <a:srgbClr val="FF0000"/>
                </a:solidFill>
              </a:rPr>
              <a:t>than 8 characters</a:t>
            </a:r>
          </a:p>
        </p:txBody>
      </p:sp>
      <p:sp>
        <p:nvSpPr>
          <p:cNvPr id="4" name="Date Placeholder 3"/>
          <p:cNvSpPr>
            <a:spLocks noGrp="1"/>
          </p:cNvSpPr>
          <p:nvPr>
            <p:ph type="dt" sz="half" idx="10"/>
          </p:nvPr>
        </p:nvSpPr>
        <p:spPr/>
        <p:txBody>
          <a:bodyPr/>
          <a:lstStyle/>
          <a:p>
            <a:fld id="{3F45291C-041F-493A-B15E-E4F4CE574307}" type="datetime1">
              <a:rPr lang="en-GB" smtClean="0"/>
              <a:t>11/11/2016</a:t>
            </a:fld>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12</a:t>
            </a:fld>
            <a:endParaRPr lang="en-GB"/>
          </a:p>
        </p:txBody>
      </p:sp>
    </p:spTree>
    <p:extLst>
      <p:ext uri="{BB962C8B-B14F-4D97-AF65-F5344CB8AC3E}">
        <p14:creationId xmlns:p14="http://schemas.microsoft.com/office/powerpoint/2010/main" val="1451960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791" y="2117639"/>
            <a:ext cx="7886700" cy="390686"/>
          </a:xfrm>
        </p:spPr>
        <p:txBody>
          <a:bodyPr>
            <a:normAutofit/>
          </a:bodyPr>
          <a:lstStyle/>
          <a:p>
            <a:r>
              <a:rPr lang="en-GB" sz="1800" b="1" dirty="0">
                <a:latin typeface="+mn-lt"/>
              </a:rPr>
              <a:t>Running SPSS:</a:t>
            </a:r>
          </a:p>
        </p:txBody>
      </p:sp>
      <p:sp>
        <p:nvSpPr>
          <p:cNvPr id="3" name="Content Placeholder 2"/>
          <p:cNvSpPr>
            <a:spLocks noGrp="1"/>
          </p:cNvSpPr>
          <p:nvPr>
            <p:ph idx="1"/>
          </p:nvPr>
        </p:nvSpPr>
        <p:spPr>
          <a:xfrm>
            <a:off x="702791" y="2801058"/>
            <a:ext cx="7886700" cy="2201884"/>
          </a:xfrm>
        </p:spPr>
        <p:txBody>
          <a:bodyPr>
            <a:normAutofit/>
          </a:bodyPr>
          <a:lstStyle/>
          <a:p>
            <a:r>
              <a:rPr lang="en-GB" sz="1500" dirty="0"/>
              <a:t>Run: </a:t>
            </a:r>
            <a:r>
              <a:rPr lang="en-GB" sz="1500" b="1" dirty="0"/>
              <a:t>Start &gt; IBM SPSS Statistics [</a:t>
            </a:r>
            <a:r>
              <a:rPr lang="en-GB" sz="1500" b="1" dirty="0" err="1"/>
              <a:t>nn</a:t>
            </a:r>
            <a:r>
              <a:rPr lang="en-GB" sz="1500" b="1" dirty="0"/>
              <a:t>]</a:t>
            </a:r>
          </a:p>
          <a:p>
            <a:r>
              <a:rPr lang="en-GB" sz="1500" dirty="0"/>
              <a:t>Windows that will automatically be opened:</a:t>
            </a:r>
          </a:p>
          <a:p>
            <a:pPr lvl="1"/>
            <a:r>
              <a:rPr lang="en-GB" sz="1500" dirty="0"/>
              <a:t>Data editor window: Data view or Variable view</a:t>
            </a:r>
          </a:p>
          <a:p>
            <a:pPr lvl="1"/>
            <a:r>
              <a:rPr lang="en-GB" sz="1500" dirty="0"/>
              <a:t>Output [log] window</a:t>
            </a:r>
          </a:p>
          <a:p>
            <a:r>
              <a:rPr lang="en-GB" sz="1500" dirty="0"/>
              <a:t>Additional windows opened with </a:t>
            </a:r>
            <a:r>
              <a:rPr lang="en-GB" sz="1500" b="1" dirty="0"/>
              <a:t>File &gt; New</a:t>
            </a:r>
            <a:r>
              <a:rPr lang="en-GB" sz="1500" dirty="0"/>
              <a:t> or </a:t>
            </a:r>
            <a:r>
              <a:rPr lang="en-GB" sz="1500" b="1" dirty="0"/>
              <a:t>File &gt; Open</a:t>
            </a:r>
          </a:p>
          <a:p>
            <a:pPr lvl="1"/>
            <a:r>
              <a:rPr lang="en-GB" sz="1500" dirty="0"/>
              <a:t>Syntax window</a:t>
            </a:r>
          </a:p>
          <a:p>
            <a:pPr lvl="1"/>
            <a:r>
              <a:rPr lang="en-GB" sz="1500" dirty="0"/>
              <a:t>Script window</a:t>
            </a:r>
          </a:p>
        </p:txBody>
      </p:sp>
      <p:sp>
        <p:nvSpPr>
          <p:cNvPr id="4" name="Date Placeholder 3"/>
          <p:cNvSpPr>
            <a:spLocks noGrp="1"/>
          </p:cNvSpPr>
          <p:nvPr>
            <p:ph type="dt" sz="half" idx="10"/>
          </p:nvPr>
        </p:nvSpPr>
        <p:spPr/>
        <p:txBody>
          <a:bodyPr/>
          <a:lstStyle/>
          <a:p>
            <a:fld id="{A27921A4-2E16-4B19-852E-82279E008A29}"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13</a:t>
            </a:fld>
            <a:endParaRPr lang="en-GB"/>
          </a:p>
        </p:txBody>
      </p:sp>
    </p:spTree>
    <p:extLst>
      <p:ext uri="{BB962C8B-B14F-4D97-AF65-F5344CB8AC3E}">
        <p14:creationId xmlns:p14="http://schemas.microsoft.com/office/powerpoint/2010/main" val="4095366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1200150"/>
            <a:ext cx="3407569" cy="1200150"/>
          </a:xfrm>
        </p:spPr>
        <p:txBody>
          <a:bodyPr>
            <a:normAutofit/>
          </a:bodyPr>
          <a:lstStyle/>
          <a:p>
            <a:r>
              <a:rPr lang="en-GB" sz="1800" b="1" dirty="0">
                <a:latin typeface="+mn-lt"/>
              </a:rPr>
              <a:t>Configure SPSS:</a:t>
            </a:r>
          </a:p>
        </p:txBody>
      </p:sp>
      <p:sp>
        <p:nvSpPr>
          <p:cNvPr id="4" name="Text Placeholder 3"/>
          <p:cNvSpPr>
            <a:spLocks noGrp="1"/>
          </p:cNvSpPr>
          <p:nvPr>
            <p:ph type="body" sz="half" idx="2"/>
          </p:nvPr>
        </p:nvSpPr>
        <p:spPr>
          <a:xfrm>
            <a:off x="266700" y="2400300"/>
            <a:ext cx="2676525" cy="2858691"/>
          </a:xfrm>
        </p:spPr>
        <p:txBody>
          <a:bodyPr>
            <a:normAutofit/>
          </a:bodyPr>
          <a:lstStyle/>
          <a:p>
            <a:pPr marL="214313" indent="-214313">
              <a:buFont typeface="Arial" panose="020B0604020202020204" pitchFamily="34" charset="0"/>
              <a:buChar char="•"/>
            </a:pPr>
            <a:r>
              <a:rPr lang="en-GB" sz="1500" b="1" dirty="0"/>
              <a:t>Edit &gt; Options &gt; General tab</a:t>
            </a:r>
          </a:p>
          <a:p>
            <a:pPr marL="214313" indent="-214313">
              <a:buFont typeface="Arial" panose="020B0604020202020204" pitchFamily="34" charset="0"/>
              <a:buChar char="•"/>
            </a:pPr>
            <a:r>
              <a:rPr lang="en-GB" sz="1500" dirty="0"/>
              <a:t>Under </a:t>
            </a:r>
            <a:r>
              <a:rPr lang="en-GB" sz="1500" b="1" dirty="0"/>
              <a:t>Variable Lists</a:t>
            </a:r>
          </a:p>
          <a:p>
            <a:pPr marL="557213" lvl="1" indent="-214313">
              <a:buFont typeface="Arial" panose="020B0604020202020204" pitchFamily="34" charset="0"/>
              <a:buChar char="•"/>
            </a:pPr>
            <a:r>
              <a:rPr lang="en-GB" sz="1350" dirty="0"/>
              <a:t>Select</a:t>
            </a:r>
            <a:r>
              <a:rPr lang="en-GB" sz="1350" b="1" dirty="0"/>
              <a:t> Display names</a:t>
            </a:r>
            <a:endParaRPr lang="en-GB" sz="1350" dirty="0"/>
          </a:p>
          <a:p>
            <a:pPr marL="557213" lvl="1" indent="-214313">
              <a:buFont typeface="Arial" panose="020B0604020202020204" pitchFamily="34" charset="0"/>
              <a:buChar char="•"/>
            </a:pPr>
            <a:r>
              <a:rPr lang="en-GB" sz="1350" dirty="0"/>
              <a:t>Select </a:t>
            </a:r>
            <a:r>
              <a:rPr lang="en-GB" sz="1350" b="1" dirty="0"/>
              <a:t>File</a:t>
            </a:r>
            <a:endParaRPr lang="en-GB" sz="1350" dirty="0"/>
          </a:p>
        </p:txBody>
      </p:sp>
      <p:sp>
        <p:nvSpPr>
          <p:cNvPr id="6" name="Date Placeholder 5"/>
          <p:cNvSpPr>
            <a:spLocks noGrp="1"/>
          </p:cNvSpPr>
          <p:nvPr>
            <p:ph type="dt" sz="half" idx="10"/>
          </p:nvPr>
        </p:nvSpPr>
        <p:spPr/>
        <p:txBody>
          <a:bodyPr/>
          <a:lstStyle/>
          <a:p>
            <a:fld id="{C1E0893B-7666-4E05-BF37-AFD35AECF162}" type="datetime1">
              <a:rPr lang="en-GB" smtClean="0"/>
              <a:t>11/11/2016</a:t>
            </a:fld>
            <a:endParaRPr lang="en-GB"/>
          </a:p>
        </p:txBody>
      </p:sp>
      <p:sp>
        <p:nvSpPr>
          <p:cNvPr id="8" name="Slide Number Placeholder 7"/>
          <p:cNvSpPr>
            <a:spLocks noGrp="1"/>
          </p:cNvSpPr>
          <p:nvPr>
            <p:ph type="sldNum" sz="quarter" idx="12"/>
          </p:nvPr>
        </p:nvSpPr>
        <p:spPr/>
        <p:txBody>
          <a:bodyPr/>
          <a:lstStyle/>
          <a:p>
            <a:fld id="{62A7262D-BD2D-4120-AA33-513B60EDCA13}" type="slidenum">
              <a:rPr lang="en-GB" smtClean="0"/>
              <a:t>14</a:t>
            </a:fld>
            <a:endParaRPr lang="en-GB"/>
          </a:p>
        </p:txBody>
      </p:sp>
      <p:pic>
        <p:nvPicPr>
          <p:cNvPr id="5122" name="Picture 1"/>
          <p:cNvPicPr>
            <a:picLocks noChangeAspect="1" noChangeArrowheads="1"/>
          </p:cNvPicPr>
          <p:nvPr/>
        </p:nvPicPr>
        <p:blipFill>
          <a:blip r:embed="rId2">
            <a:extLst>
              <a:ext uri="{28A0092B-C50C-407E-A947-70E740481C1C}">
                <a14:useLocalDpi xmlns:a14="http://schemas.microsoft.com/office/drawing/2010/main" val="0"/>
              </a:ext>
            </a:extLst>
          </a:blip>
          <a:srcRect l="30539" t="17442" r="30611" b="21083"/>
          <a:stretch>
            <a:fillRect/>
          </a:stretch>
        </p:blipFill>
        <p:spPr bwMode="auto">
          <a:xfrm>
            <a:off x="3467100" y="1086373"/>
            <a:ext cx="5314501" cy="457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368113" y="2037321"/>
            <a:ext cx="840260" cy="259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Rectangle 4"/>
          <p:cNvSpPr/>
          <p:nvPr/>
        </p:nvSpPr>
        <p:spPr>
          <a:xfrm>
            <a:off x="4293973" y="2400300"/>
            <a:ext cx="327455" cy="1992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7" name="Straight Arrow Connector 6"/>
          <p:cNvCxnSpPr/>
          <p:nvPr/>
        </p:nvCxnSpPr>
        <p:spPr>
          <a:xfrm flipV="1">
            <a:off x="2409568" y="2296813"/>
            <a:ext cx="1884405" cy="7414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718105" y="2605993"/>
            <a:ext cx="2545492" cy="7661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418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14" y="1200150"/>
            <a:ext cx="3325705" cy="1200150"/>
          </a:xfrm>
        </p:spPr>
        <p:txBody>
          <a:bodyPr>
            <a:normAutofit/>
          </a:bodyPr>
          <a:lstStyle/>
          <a:p>
            <a:r>
              <a:rPr lang="en-GB" sz="1800" b="1" dirty="0">
                <a:latin typeface="+mn-lt"/>
              </a:rPr>
              <a:t>Configure SPSS (cont’d):</a:t>
            </a:r>
          </a:p>
        </p:txBody>
      </p:sp>
      <p:sp>
        <p:nvSpPr>
          <p:cNvPr id="4" name="Text Placeholder 3"/>
          <p:cNvSpPr>
            <a:spLocks noGrp="1"/>
          </p:cNvSpPr>
          <p:nvPr>
            <p:ph type="body" sz="half" idx="2"/>
          </p:nvPr>
        </p:nvSpPr>
        <p:spPr>
          <a:xfrm>
            <a:off x="253314" y="2400300"/>
            <a:ext cx="3447535" cy="2858691"/>
          </a:xfrm>
        </p:spPr>
        <p:txBody>
          <a:bodyPr>
            <a:noAutofit/>
          </a:bodyPr>
          <a:lstStyle/>
          <a:p>
            <a:pPr marL="214313" indent="-214313">
              <a:buFont typeface="Arial" panose="020B0604020202020204" pitchFamily="34" charset="0"/>
              <a:buChar char="•"/>
            </a:pPr>
            <a:r>
              <a:rPr lang="en-GB" sz="1500" b="1" dirty="0"/>
              <a:t>Edit &gt; Options &gt; Output </a:t>
            </a:r>
            <a:r>
              <a:rPr lang="en-GB" sz="1500" dirty="0"/>
              <a:t>Labels</a:t>
            </a:r>
          </a:p>
          <a:p>
            <a:pPr marL="214313" indent="-214313">
              <a:buFont typeface="Arial" panose="020B0604020202020204" pitchFamily="34" charset="0"/>
              <a:buChar char="•"/>
            </a:pPr>
            <a:r>
              <a:rPr lang="en-GB" sz="1500" b="1" dirty="0"/>
              <a:t>Outline </a:t>
            </a:r>
            <a:r>
              <a:rPr lang="en-GB" sz="1500" b="1" dirty="0" err="1"/>
              <a:t>Labeling</a:t>
            </a:r>
            <a:r>
              <a:rPr lang="en-GB" sz="1500" b="1" dirty="0"/>
              <a:t>, change to</a:t>
            </a:r>
            <a:endParaRPr lang="en-GB" sz="1500" dirty="0"/>
          </a:p>
          <a:p>
            <a:pPr marL="557213" lvl="1" indent="-214313">
              <a:buFont typeface="Arial" panose="020B0604020202020204" pitchFamily="34" charset="0"/>
              <a:buChar char="•"/>
            </a:pPr>
            <a:r>
              <a:rPr lang="en-GB" sz="1500" dirty="0"/>
              <a:t>Variables in item labels shown as: ‘</a:t>
            </a:r>
            <a:r>
              <a:rPr lang="en-GB" sz="1500" b="1" dirty="0"/>
              <a:t>Names and Labels’</a:t>
            </a:r>
          </a:p>
          <a:p>
            <a:pPr marL="557213" lvl="1" indent="-214313">
              <a:buFont typeface="Arial" panose="020B0604020202020204" pitchFamily="34" charset="0"/>
              <a:buChar char="•"/>
            </a:pPr>
            <a:r>
              <a:rPr lang="en-GB" sz="1500" dirty="0"/>
              <a:t>Variable values in item labels shown as: ‘</a:t>
            </a:r>
            <a:r>
              <a:rPr lang="en-GB" sz="1500" b="1" dirty="0"/>
              <a:t>Values and Labels</a:t>
            </a:r>
            <a:r>
              <a:rPr lang="en-GB" sz="1500" dirty="0"/>
              <a:t>’</a:t>
            </a:r>
          </a:p>
          <a:p>
            <a:pPr marL="214313" indent="-214313">
              <a:buFont typeface="Arial" panose="020B0604020202020204" pitchFamily="34" charset="0"/>
              <a:buChar char="•"/>
            </a:pPr>
            <a:r>
              <a:rPr lang="en-GB" sz="1500" b="1" dirty="0"/>
              <a:t>Pivot Table </a:t>
            </a:r>
            <a:r>
              <a:rPr lang="en-GB" sz="1500" b="1" dirty="0" err="1"/>
              <a:t>Labeling</a:t>
            </a:r>
            <a:r>
              <a:rPr lang="en-GB" sz="1500" b="1" dirty="0"/>
              <a:t>, change to</a:t>
            </a:r>
          </a:p>
          <a:p>
            <a:pPr marL="557213" lvl="1" indent="-214313">
              <a:buFont typeface="Arial" panose="020B0604020202020204" pitchFamily="34" charset="0"/>
              <a:buChar char="•"/>
            </a:pPr>
            <a:r>
              <a:rPr lang="en-GB" sz="1500" dirty="0"/>
              <a:t>Variables in item labels shown as: ‘</a:t>
            </a:r>
            <a:r>
              <a:rPr lang="en-GB" sz="1500" b="1" dirty="0"/>
              <a:t>Names and Labels’</a:t>
            </a:r>
          </a:p>
          <a:p>
            <a:pPr marL="557213" lvl="1" indent="-214313">
              <a:buFont typeface="Arial" panose="020B0604020202020204" pitchFamily="34" charset="0"/>
              <a:buChar char="•"/>
            </a:pPr>
            <a:r>
              <a:rPr lang="en-GB" sz="1500" dirty="0"/>
              <a:t>Variable values in item labels shown as: ‘</a:t>
            </a:r>
            <a:r>
              <a:rPr lang="en-GB" sz="1500" b="1" dirty="0"/>
              <a:t>Values and Labels</a:t>
            </a:r>
            <a:r>
              <a:rPr lang="en-GB" sz="1500" dirty="0"/>
              <a:t>’</a:t>
            </a:r>
          </a:p>
        </p:txBody>
      </p:sp>
      <p:sp>
        <p:nvSpPr>
          <p:cNvPr id="3" name="Date Placeholder 2"/>
          <p:cNvSpPr>
            <a:spLocks noGrp="1"/>
          </p:cNvSpPr>
          <p:nvPr>
            <p:ph type="dt" sz="half" idx="10"/>
          </p:nvPr>
        </p:nvSpPr>
        <p:spPr/>
        <p:txBody>
          <a:bodyPr/>
          <a:lstStyle/>
          <a:p>
            <a:fld id="{3AE32A61-C36C-4265-927B-F41E1F26AD11}" type="datetime1">
              <a:rPr lang="en-GB" smtClean="0"/>
              <a:t>11/11/2016</a:t>
            </a:fld>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15</a:t>
            </a:fld>
            <a:endParaRPr lang="en-GB"/>
          </a:p>
        </p:txBody>
      </p:sp>
      <p:pic>
        <p:nvPicPr>
          <p:cNvPr id="614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281" t="17094" r="56212" b="21190"/>
          <a:stretch/>
        </p:blipFill>
        <p:spPr bwMode="auto">
          <a:xfrm>
            <a:off x="4007841" y="1189081"/>
            <a:ext cx="4882393" cy="434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V="1">
            <a:off x="2588741" y="2400300"/>
            <a:ext cx="1507524" cy="9097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243649" y="2871402"/>
            <a:ext cx="871151" cy="8649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545492" y="4032937"/>
            <a:ext cx="1462349" cy="5251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243649" y="4564278"/>
            <a:ext cx="852616" cy="4263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748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81" y="1938466"/>
            <a:ext cx="3202138" cy="461834"/>
          </a:xfrm>
        </p:spPr>
        <p:txBody>
          <a:bodyPr>
            <a:normAutofit/>
          </a:bodyPr>
          <a:lstStyle/>
          <a:p>
            <a:r>
              <a:rPr lang="en-GB" sz="1800" dirty="0">
                <a:latin typeface="+mn-lt"/>
              </a:rPr>
              <a:t>Configure SPSS (cont’d):</a:t>
            </a:r>
          </a:p>
        </p:txBody>
      </p:sp>
      <p:sp>
        <p:nvSpPr>
          <p:cNvPr id="4" name="Text Placeholder 3"/>
          <p:cNvSpPr>
            <a:spLocks noGrp="1"/>
          </p:cNvSpPr>
          <p:nvPr>
            <p:ph type="body" sz="half" idx="2"/>
          </p:nvPr>
        </p:nvSpPr>
        <p:spPr>
          <a:xfrm>
            <a:off x="376881" y="2400300"/>
            <a:ext cx="3202138" cy="2858691"/>
          </a:xfrm>
        </p:spPr>
        <p:txBody>
          <a:bodyPr>
            <a:normAutofit/>
          </a:bodyPr>
          <a:lstStyle/>
          <a:p>
            <a:pPr marL="214313" indent="-214313">
              <a:buFont typeface="Arial" panose="020B0604020202020204" pitchFamily="34" charset="0"/>
              <a:buChar char="•"/>
            </a:pPr>
            <a:r>
              <a:rPr lang="en-GB" sz="1500" b="1" dirty="0"/>
              <a:t>Edit &gt; Options &gt; Viewer </a:t>
            </a:r>
            <a:r>
              <a:rPr lang="en-GB" sz="1500" dirty="0"/>
              <a:t>tab</a:t>
            </a:r>
          </a:p>
          <a:p>
            <a:pPr marL="214313" indent="-214313">
              <a:buFont typeface="Arial" panose="020B0604020202020204" pitchFamily="34" charset="0"/>
              <a:buChar char="•"/>
            </a:pPr>
            <a:r>
              <a:rPr lang="en-GB" sz="1500" dirty="0"/>
              <a:t>Make sure </a:t>
            </a:r>
            <a:r>
              <a:rPr lang="en-GB" sz="1500" b="1" dirty="0"/>
              <a:t>‘Display commands in the log’</a:t>
            </a:r>
            <a:r>
              <a:rPr lang="en-GB" sz="1500" dirty="0"/>
              <a:t> checkbox is ticked</a:t>
            </a:r>
          </a:p>
          <a:p>
            <a:pPr marL="214313" indent="-214313">
              <a:buFont typeface="Arial" panose="020B0604020202020204" pitchFamily="34" charset="0"/>
              <a:buChar char="•"/>
            </a:pPr>
            <a:r>
              <a:rPr lang="en-GB" sz="1500" dirty="0"/>
              <a:t>Click </a:t>
            </a:r>
            <a:r>
              <a:rPr lang="en-GB" sz="1500" b="1" dirty="0"/>
              <a:t>‘OK’</a:t>
            </a:r>
            <a:r>
              <a:rPr lang="en-GB" sz="1500" dirty="0"/>
              <a:t> to save the changes</a:t>
            </a:r>
          </a:p>
        </p:txBody>
      </p:sp>
      <p:sp>
        <p:nvSpPr>
          <p:cNvPr id="5" name="Date Placeholder 4"/>
          <p:cNvSpPr>
            <a:spLocks noGrp="1"/>
          </p:cNvSpPr>
          <p:nvPr>
            <p:ph type="dt" sz="half" idx="10"/>
          </p:nvPr>
        </p:nvSpPr>
        <p:spPr/>
        <p:txBody>
          <a:bodyPr/>
          <a:lstStyle/>
          <a:p>
            <a:fld id="{0C65ED71-DE81-4893-BE78-C468663F21DD}" type="datetime1">
              <a:rPr lang="en-GB" smtClean="0"/>
              <a:t>11/11/2016</a:t>
            </a:fld>
            <a:endParaRPr lang="en-GB"/>
          </a:p>
        </p:txBody>
      </p:sp>
      <p:sp>
        <p:nvSpPr>
          <p:cNvPr id="7" name="Slide Number Placeholder 6"/>
          <p:cNvSpPr>
            <a:spLocks noGrp="1"/>
          </p:cNvSpPr>
          <p:nvPr>
            <p:ph type="sldNum" sz="quarter" idx="12"/>
          </p:nvPr>
        </p:nvSpPr>
        <p:spPr/>
        <p:txBody>
          <a:bodyPr/>
          <a:lstStyle/>
          <a:p>
            <a:fld id="{62A7262D-BD2D-4120-AA33-513B60EDCA13}" type="slidenum">
              <a:rPr lang="en-GB" smtClean="0"/>
              <a:t>16</a:t>
            </a:fld>
            <a:endParaRPr lang="en-GB"/>
          </a:p>
        </p:txBody>
      </p:sp>
      <p:pic>
        <p:nvPicPr>
          <p:cNvPr id="7170" name="Picture 1"/>
          <p:cNvPicPr>
            <a:picLocks noChangeAspect="1" noChangeArrowheads="1"/>
          </p:cNvPicPr>
          <p:nvPr/>
        </p:nvPicPr>
        <p:blipFill>
          <a:blip r:embed="rId2">
            <a:extLst>
              <a:ext uri="{28A0092B-C50C-407E-A947-70E740481C1C}">
                <a14:useLocalDpi xmlns:a14="http://schemas.microsoft.com/office/drawing/2010/main" val="0"/>
              </a:ext>
            </a:extLst>
          </a:blip>
          <a:srcRect l="30449" t="17094" r="30128" b="20798"/>
          <a:stretch>
            <a:fillRect/>
          </a:stretch>
        </p:blipFill>
        <p:spPr bwMode="auto">
          <a:xfrm>
            <a:off x="3842147" y="1289448"/>
            <a:ext cx="4993505" cy="431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015946" y="5058548"/>
            <a:ext cx="1291281" cy="1668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6" name="Straight Arrow Connector 5"/>
          <p:cNvCxnSpPr/>
          <p:nvPr/>
        </p:nvCxnSpPr>
        <p:spPr>
          <a:xfrm>
            <a:off x="2848233" y="3025861"/>
            <a:ext cx="1112108" cy="20203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598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971550"/>
            <a:ext cx="7886700" cy="723900"/>
          </a:xfrm>
        </p:spPr>
        <p:txBody>
          <a:bodyPr>
            <a:normAutofit fontScale="90000"/>
          </a:bodyPr>
          <a:lstStyle/>
          <a:p>
            <a:r>
              <a:rPr lang="en-GB" b="1" dirty="0" smtClean="0"/>
              <a:t/>
            </a:r>
            <a:br>
              <a:rPr lang="en-GB" b="1" dirty="0" smtClean="0"/>
            </a:br>
            <a:r>
              <a:rPr lang="en-GB" sz="2025" b="1" dirty="0">
                <a:latin typeface="+mn-lt"/>
              </a:rPr>
              <a:t>Examine the data file</a:t>
            </a:r>
            <a:r>
              <a:rPr lang="en-GB" dirty="0"/>
              <a:t/>
            </a:r>
            <a:br>
              <a:rPr lang="en-GB" dirty="0"/>
            </a:br>
            <a:endParaRPr lang="en-GB" dirty="0"/>
          </a:p>
        </p:txBody>
      </p:sp>
      <p:sp>
        <p:nvSpPr>
          <p:cNvPr id="6" name="Content Placeholder 5"/>
          <p:cNvSpPr>
            <a:spLocks noGrp="1"/>
          </p:cNvSpPr>
          <p:nvPr>
            <p:ph idx="1"/>
          </p:nvPr>
        </p:nvSpPr>
        <p:spPr>
          <a:xfrm>
            <a:off x="628650" y="1905000"/>
            <a:ext cx="7886700" cy="3800475"/>
          </a:xfrm>
        </p:spPr>
        <p:txBody>
          <a:bodyPr>
            <a:noAutofit/>
          </a:bodyPr>
          <a:lstStyle/>
          <a:p>
            <a:r>
              <a:rPr lang="en-GB" sz="1500" dirty="0"/>
              <a:t>Need to display the file in a format-neutral way, in a non-proportional font </a:t>
            </a:r>
          </a:p>
          <a:p>
            <a:r>
              <a:rPr lang="en-GB" sz="1500" dirty="0"/>
              <a:t>Our example is a comma-delimited file, with extension ‘.csv’</a:t>
            </a:r>
          </a:p>
          <a:p>
            <a:r>
              <a:rPr lang="en-GB" sz="1500" dirty="0"/>
              <a:t>Run </a:t>
            </a:r>
            <a:r>
              <a:rPr lang="en-GB" sz="1500" b="1" dirty="0"/>
              <a:t>Start &gt;</a:t>
            </a:r>
            <a:r>
              <a:rPr lang="en-GB" sz="1500" dirty="0"/>
              <a:t> </a:t>
            </a:r>
            <a:r>
              <a:rPr lang="en-GB" sz="1500" b="1" dirty="0"/>
              <a:t>All programs &gt; Accessories &gt; Notepad++</a:t>
            </a:r>
          </a:p>
          <a:p>
            <a:r>
              <a:rPr lang="en-GB" sz="1500" dirty="0"/>
              <a:t>Open</a:t>
            </a:r>
            <a:r>
              <a:rPr lang="en-GB" sz="1500" b="1" dirty="0"/>
              <a:t> Libraries &gt; Documents &gt; SPSS Files &gt; v3 &gt; ist_corrected_uk1.csv</a:t>
            </a:r>
          </a:p>
          <a:p>
            <a:r>
              <a:rPr lang="en-GB" sz="1500" b="1" dirty="0"/>
              <a:t>NB: do not open the file in Excel! </a:t>
            </a:r>
            <a:r>
              <a:rPr lang="en-GB" sz="1500" dirty="0"/>
              <a:t>If you do, you will only see Excel’s interpretation of the content of the file, and not what is really there</a:t>
            </a:r>
            <a:r>
              <a:rPr lang="en-GB" sz="1500" dirty="0" smtClean="0"/>
              <a:t>.</a:t>
            </a:r>
          </a:p>
          <a:p>
            <a:pPr marL="0" indent="0">
              <a:buNone/>
            </a:pPr>
            <a:endParaRPr lang="en-GB" sz="1500" dirty="0" smtClean="0"/>
          </a:p>
          <a:p>
            <a:pPr marL="457200" lvl="1" indent="0">
              <a:buNone/>
            </a:pPr>
            <a:r>
              <a:rPr lang="en-GB" sz="1800" i="1" dirty="0" err="1"/>
              <a:t>Jakobsen's</a:t>
            </a:r>
            <a:r>
              <a:rPr lang="en-GB" sz="1800" i="1" dirty="0"/>
              <a:t> Law</a:t>
            </a:r>
            <a:r>
              <a:rPr lang="en-GB" sz="1800" dirty="0"/>
              <a:t>. “If </a:t>
            </a:r>
            <a:r>
              <a:rPr lang="en-GB" sz="1800" dirty="0" smtClean="0"/>
              <a:t>Excel </a:t>
            </a:r>
            <a:r>
              <a:rPr lang="en-GB" sz="1800" dirty="0"/>
              <a:t>can misinterpret your data, it will. And usually </a:t>
            </a:r>
            <a:endParaRPr lang="en-GB" sz="1800" dirty="0" smtClean="0"/>
          </a:p>
          <a:p>
            <a:pPr marL="457200" lvl="1" indent="0">
              <a:buNone/>
            </a:pPr>
            <a:r>
              <a:rPr lang="en-GB" sz="1800" dirty="0" smtClean="0"/>
              <a:t>in </a:t>
            </a:r>
            <a:r>
              <a:rPr lang="en-GB" sz="1800" dirty="0"/>
              <a:t>the worst possible way”.</a:t>
            </a:r>
          </a:p>
        </p:txBody>
      </p:sp>
      <p:sp>
        <p:nvSpPr>
          <p:cNvPr id="2" name="Date Placeholder 1"/>
          <p:cNvSpPr>
            <a:spLocks noGrp="1"/>
          </p:cNvSpPr>
          <p:nvPr>
            <p:ph type="dt" sz="half" idx="10"/>
          </p:nvPr>
        </p:nvSpPr>
        <p:spPr/>
        <p:txBody>
          <a:bodyPr/>
          <a:lstStyle/>
          <a:p>
            <a:fld id="{D1EABA5E-5110-47F9-A2E2-2EBD5CDE3C9C}" type="datetime1">
              <a:rPr lang="en-GB" smtClean="0"/>
              <a:t>11/11/2016</a:t>
            </a:fld>
            <a:endParaRPr lang="en-GB"/>
          </a:p>
        </p:txBody>
      </p:sp>
      <p:sp>
        <p:nvSpPr>
          <p:cNvPr id="3" name="Slide Number Placeholder 2"/>
          <p:cNvSpPr>
            <a:spLocks noGrp="1"/>
          </p:cNvSpPr>
          <p:nvPr>
            <p:ph type="sldNum" sz="quarter" idx="12"/>
          </p:nvPr>
        </p:nvSpPr>
        <p:spPr/>
        <p:txBody>
          <a:bodyPr/>
          <a:lstStyle/>
          <a:p>
            <a:fld id="{62A7262D-BD2D-4120-AA33-513B60EDCA13}" type="slidenum">
              <a:rPr lang="en-GB" smtClean="0"/>
              <a:t>17</a:t>
            </a:fld>
            <a:endParaRPr lang="en-GB"/>
          </a:p>
        </p:txBody>
      </p:sp>
      <p:sp>
        <p:nvSpPr>
          <p:cNvPr id="4" name="Rectangle 3"/>
          <p:cNvSpPr/>
          <p:nvPr/>
        </p:nvSpPr>
        <p:spPr>
          <a:xfrm>
            <a:off x="1000125" y="3933825"/>
            <a:ext cx="6915150" cy="876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7960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546"/>
          <a:stretch/>
        </p:blipFill>
        <p:spPr bwMode="auto">
          <a:xfrm>
            <a:off x="1655572" y="2147374"/>
            <a:ext cx="7335438" cy="360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47650" y="1905001"/>
            <a:ext cx="1542410" cy="507831"/>
          </a:xfrm>
          <a:prstGeom prst="rect">
            <a:avLst/>
          </a:prstGeom>
          <a:noFill/>
        </p:spPr>
        <p:txBody>
          <a:bodyPr wrap="none" rtlCol="0">
            <a:spAutoFit/>
          </a:bodyPr>
          <a:lstStyle/>
          <a:p>
            <a:r>
              <a:rPr lang="en-GB" sz="1350" dirty="0"/>
              <a:t>Units of </a:t>
            </a:r>
          </a:p>
          <a:p>
            <a:r>
              <a:rPr lang="en-GB" sz="1350" dirty="0"/>
              <a:t>observation (cases)</a:t>
            </a:r>
          </a:p>
        </p:txBody>
      </p:sp>
      <p:sp>
        <p:nvSpPr>
          <p:cNvPr id="7" name="Right Arrow 6"/>
          <p:cNvSpPr/>
          <p:nvPr/>
        </p:nvSpPr>
        <p:spPr>
          <a:xfrm>
            <a:off x="860045" y="2394410"/>
            <a:ext cx="733806" cy="123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Box 7"/>
          <p:cNvSpPr txBox="1"/>
          <p:nvPr/>
        </p:nvSpPr>
        <p:spPr>
          <a:xfrm>
            <a:off x="2100379" y="1362520"/>
            <a:ext cx="825867" cy="300082"/>
          </a:xfrm>
          <a:prstGeom prst="rect">
            <a:avLst/>
          </a:prstGeom>
          <a:noFill/>
        </p:spPr>
        <p:txBody>
          <a:bodyPr wrap="none" rtlCol="0">
            <a:spAutoFit/>
          </a:bodyPr>
          <a:lstStyle/>
          <a:p>
            <a:r>
              <a:rPr lang="en-GB" sz="1350" dirty="0"/>
              <a:t>Variables</a:t>
            </a:r>
          </a:p>
        </p:txBody>
      </p:sp>
      <p:sp>
        <p:nvSpPr>
          <p:cNvPr id="10" name="Down Arrow 9"/>
          <p:cNvSpPr/>
          <p:nvPr/>
        </p:nvSpPr>
        <p:spPr>
          <a:xfrm>
            <a:off x="2046211" y="1703942"/>
            <a:ext cx="124658" cy="370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extBox 1"/>
          <p:cNvSpPr txBox="1"/>
          <p:nvPr/>
        </p:nvSpPr>
        <p:spPr>
          <a:xfrm>
            <a:off x="5009092" y="1501019"/>
            <a:ext cx="2899833" cy="369332"/>
          </a:xfrm>
          <a:prstGeom prst="rect">
            <a:avLst/>
          </a:prstGeom>
          <a:noFill/>
        </p:spPr>
        <p:txBody>
          <a:bodyPr wrap="none" rtlCol="0">
            <a:spAutoFit/>
          </a:bodyPr>
          <a:lstStyle/>
          <a:p>
            <a:r>
              <a:rPr lang="en-GB" b="1" dirty="0"/>
              <a:t>A comma-delimited data file</a:t>
            </a:r>
          </a:p>
        </p:txBody>
      </p:sp>
      <p:sp>
        <p:nvSpPr>
          <p:cNvPr id="9" name="Right Arrow 8"/>
          <p:cNvSpPr/>
          <p:nvPr/>
        </p:nvSpPr>
        <p:spPr>
          <a:xfrm>
            <a:off x="858267" y="2525983"/>
            <a:ext cx="733806" cy="144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ight Arrow 10"/>
          <p:cNvSpPr/>
          <p:nvPr/>
        </p:nvSpPr>
        <p:spPr>
          <a:xfrm>
            <a:off x="858267" y="2690330"/>
            <a:ext cx="733806" cy="124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Right Arrow 11"/>
          <p:cNvSpPr/>
          <p:nvPr/>
        </p:nvSpPr>
        <p:spPr>
          <a:xfrm>
            <a:off x="858267" y="2837545"/>
            <a:ext cx="733806" cy="141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Down Arrow 12"/>
          <p:cNvSpPr/>
          <p:nvPr/>
        </p:nvSpPr>
        <p:spPr>
          <a:xfrm>
            <a:off x="2400052" y="1718282"/>
            <a:ext cx="124658" cy="370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Down Arrow 13"/>
          <p:cNvSpPr/>
          <p:nvPr/>
        </p:nvSpPr>
        <p:spPr>
          <a:xfrm>
            <a:off x="2629237" y="1706985"/>
            <a:ext cx="124658" cy="370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Down Arrow 14"/>
          <p:cNvSpPr/>
          <p:nvPr/>
        </p:nvSpPr>
        <p:spPr>
          <a:xfrm>
            <a:off x="2816146" y="1718282"/>
            <a:ext cx="124658" cy="370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Down Arrow 15"/>
          <p:cNvSpPr/>
          <p:nvPr/>
        </p:nvSpPr>
        <p:spPr>
          <a:xfrm>
            <a:off x="3087605" y="1716510"/>
            <a:ext cx="124658" cy="370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Date Placeholder 2"/>
          <p:cNvSpPr>
            <a:spLocks noGrp="1"/>
          </p:cNvSpPr>
          <p:nvPr>
            <p:ph type="dt" sz="half" idx="10"/>
          </p:nvPr>
        </p:nvSpPr>
        <p:spPr/>
        <p:txBody>
          <a:bodyPr/>
          <a:lstStyle/>
          <a:p>
            <a:fld id="{4238733B-3D8F-4D2C-B463-34F1E8DD436F}"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18</a:t>
            </a:fld>
            <a:endParaRPr lang="en-GB"/>
          </a:p>
        </p:txBody>
      </p:sp>
      <p:sp>
        <p:nvSpPr>
          <p:cNvPr id="17" name="Down Arrow 16"/>
          <p:cNvSpPr/>
          <p:nvPr/>
        </p:nvSpPr>
        <p:spPr>
          <a:xfrm>
            <a:off x="1777462" y="1703942"/>
            <a:ext cx="124658" cy="370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Right Arrow 17"/>
          <p:cNvSpPr/>
          <p:nvPr/>
        </p:nvSpPr>
        <p:spPr>
          <a:xfrm>
            <a:off x="858267" y="2987412"/>
            <a:ext cx="733806" cy="128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678891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00150"/>
            <a:ext cx="7886700" cy="535781"/>
          </a:xfrm>
        </p:spPr>
        <p:txBody>
          <a:bodyPr>
            <a:normAutofit/>
          </a:bodyPr>
          <a:lstStyle/>
          <a:p>
            <a:r>
              <a:rPr lang="en-GB" sz="1800" b="1" dirty="0">
                <a:latin typeface="+mn-lt"/>
              </a:rPr>
              <a:t>What you need to know about a .csv file:</a:t>
            </a:r>
          </a:p>
        </p:txBody>
      </p:sp>
      <p:sp>
        <p:nvSpPr>
          <p:cNvPr id="3" name="Content Placeholder 2"/>
          <p:cNvSpPr>
            <a:spLocks noGrp="1"/>
          </p:cNvSpPr>
          <p:nvPr>
            <p:ph idx="1"/>
          </p:nvPr>
        </p:nvSpPr>
        <p:spPr/>
        <p:txBody>
          <a:bodyPr>
            <a:normAutofit/>
          </a:bodyPr>
          <a:lstStyle/>
          <a:p>
            <a:r>
              <a:rPr lang="en-GB" sz="1650" dirty="0"/>
              <a:t>How many cases (rows) are there in this dataset? </a:t>
            </a:r>
            <a:r>
              <a:rPr lang="en-GB" sz="1650" i="1" dirty="0"/>
              <a:t>(Hint: scroll down and click on the last row. The number of the row is given by L[n] in the bottom ribbon of the screen)</a:t>
            </a:r>
            <a:endParaRPr lang="en-GB" sz="1650" dirty="0"/>
          </a:p>
          <a:p>
            <a:r>
              <a:rPr lang="en-GB" sz="1650" dirty="0"/>
              <a:t>Is the first row a row of variable names?</a:t>
            </a:r>
          </a:p>
          <a:p>
            <a:r>
              <a:rPr lang="en-GB" sz="1650" dirty="0"/>
              <a:t>Are there blanks in the data, between commas (the delimiters)?</a:t>
            </a:r>
          </a:p>
          <a:p>
            <a:r>
              <a:rPr lang="en-GB" sz="1650" dirty="0"/>
              <a:t>Are there blanks embedded among other characters in individual fields?</a:t>
            </a:r>
          </a:p>
          <a:p>
            <a:r>
              <a:rPr lang="en-GB" sz="1650" dirty="0"/>
              <a:t>Are comment fields and/or other alphabetic variables enclosed in quotation marks?</a:t>
            </a:r>
          </a:p>
          <a:p>
            <a:r>
              <a:rPr lang="en-GB" sz="1650" dirty="0"/>
              <a:t>Are full stops or commas used to indicate the decimal place in real numbers?</a:t>
            </a:r>
          </a:p>
          <a:p>
            <a:pPr lvl="1"/>
            <a:r>
              <a:rPr lang="en-GB" sz="1350" dirty="0"/>
              <a:t>SPSS requires that decimal places be indicated with full stops.</a:t>
            </a:r>
          </a:p>
          <a:p>
            <a:pPr marL="0" indent="0">
              <a:buNone/>
            </a:pPr>
            <a:endParaRPr lang="en-GB" dirty="0"/>
          </a:p>
        </p:txBody>
      </p:sp>
      <p:sp>
        <p:nvSpPr>
          <p:cNvPr id="4" name="Date Placeholder 3"/>
          <p:cNvSpPr>
            <a:spLocks noGrp="1"/>
          </p:cNvSpPr>
          <p:nvPr>
            <p:ph type="dt" sz="half" idx="10"/>
          </p:nvPr>
        </p:nvSpPr>
        <p:spPr/>
        <p:txBody>
          <a:bodyPr/>
          <a:lstStyle/>
          <a:p>
            <a:fld id="{90B914A1-CC7B-41F0-AA42-80E0B8CF4D84}"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19</a:t>
            </a:fld>
            <a:endParaRPr lang="en-GB"/>
          </a:p>
        </p:txBody>
      </p:sp>
    </p:spTree>
    <p:extLst>
      <p:ext uri="{BB962C8B-B14F-4D97-AF65-F5344CB8AC3E}">
        <p14:creationId xmlns:p14="http://schemas.microsoft.com/office/powerpoint/2010/main" val="1920675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1800" b="1" dirty="0">
                <a:latin typeface="+mn-lt"/>
              </a:rPr>
              <a:t>Outline:</a:t>
            </a:r>
          </a:p>
        </p:txBody>
      </p:sp>
      <p:sp>
        <p:nvSpPr>
          <p:cNvPr id="5" name="Content Placeholder 4"/>
          <p:cNvSpPr>
            <a:spLocks noGrp="1"/>
          </p:cNvSpPr>
          <p:nvPr>
            <p:ph idx="1"/>
          </p:nvPr>
        </p:nvSpPr>
        <p:spPr>
          <a:xfrm>
            <a:off x="1714500" y="1931194"/>
            <a:ext cx="6696075" cy="3263504"/>
          </a:xfrm>
        </p:spPr>
        <p:txBody>
          <a:bodyPr>
            <a:normAutofit/>
          </a:bodyPr>
          <a:lstStyle/>
          <a:p>
            <a:r>
              <a:rPr lang="en-GB" sz="1650" dirty="0"/>
              <a:t>The data log file</a:t>
            </a:r>
          </a:p>
          <a:p>
            <a:r>
              <a:rPr lang="en-GB" sz="1650" dirty="0"/>
              <a:t>Configuring SPSS</a:t>
            </a:r>
          </a:p>
          <a:p>
            <a:r>
              <a:rPr lang="en-GB" sz="1650" dirty="0"/>
              <a:t>Reading raw data into SPSS</a:t>
            </a:r>
          </a:p>
          <a:p>
            <a:r>
              <a:rPr lang="en-GB" sz="1650" dirty="0"/>
              <a:t>Adding metadata</a:t>
            </a:r>
          </a:p>
          <a:p>
            <a:r>
              <a:rPr lang="en-GB" sz="1650" dirty="0"/>
              <a:t>Checking the data: basic descriptive statistics</a:t>
            </a:r>
          </a:p>
          <a:p>
            <a:r>
              <a:rPr lang="en-GB" sz="1650" dirty="0"/>
              <a:t>Common recode and compute operations</a:t>
            </a:r>
          </a:p>
          <a:p>
            <a:r>
              <a:rPr lang="en-GB" sz="1650" dirty="0"/>
              <a:t>Merging files: adding variables and/or cases</a:t>
            </a:r>
          </a:p>
          <a:p>
            <a:r>
              <a:rPr lang="en-GB" sz="1650" dirty="0"/>
              <a:t>Writing data out from SPSS</a:t>
            </a:r>
          </a:p>
        </p:txBody>
      </p:sp>
      <p:sp>
        <p:nvSpPr>
          <p:cNvPr id="2" name="Date Placeholder 1"/>
          <p:cNvSpPr>
            <a:spLocks noGrp="1"/>
          </p:cNvSpPr>
          <p:nvPr>
            <p:ph type="dt" sz="half" idx="10"/>
          </p:nvPr>
        </p:nvSpPr>
        <p:spPr/>
        <p:txBody>
          <a:bodyPr/>
          <a:lstStyle/>
          <a:p>
            <a:fld id="{37EFD8B7-2A3C-4919-99D4-96526C37A998}" type="datetime1">
              <a:rPr lang="en-GB" smtClean="0"/>
              <a:t>11/11/2016</a:t>
            </a:fld>
            <a:endParaRPr lang="en-GB"/>
          </a:p>
        </p:txBody>
      </p:sp>
      <p:sp>
        <p:nvSpPr>
          <p:cNvPr id="3" name="Slide Number Placeholder 2"/>
          <p:cNvSpPr>
            <a:spLocks noGrp="1"/>
          </p:cNvSpPr>
          <p:nvPr>
            <p:ph type="sldNum" sz="quarter" idx="12"/>
          </p:nvPr>
        </p:nvSpPr>
        <p:spPr/>
        <p:txBody>
          <a:bodyPr/>
          <a:lstStyle/>
          <a:p>
            <a:fld id="{62A7262D-BD2D-4120-AA33-513B60EDCA13}" type="slidenum">
              <a:rPr lang="en-GB" smtClean="0"/>
              <a:t>2</a:t>
            </a:fld>
            <a:endParaRPr lang="en-GB"/>
          </a:p>
        </p:txBody>
      </p:sp>
    </p:spTree>
    <p:extLst>
      <p:ext uri="{BB962C8B-B14F-4D97-AF65-F5344CB8AC3E}">
        <p14:creationId xmlns:p14="http://schemas.microsoft.com/office/powerpoint/2010/main" val="1975164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245"/>
            <a:ext cx="7886700" cy="1325563"/>
          </a:xfrm>
        </p:spPr>
        <p:txBody>
          <a:bodyPr>
            <a:normAutofit/>
          </a:bodyPr>
          <a:lstStyle/>
          <a:p>
            <a:r>
              <a:rPr lang="en-GB" sz="1800" b="1" dirty="0" smtClean="0"/>
              <a:t>Each variable must have a unique name:</a:t>
            </a:r>
            <a:endParaRPr lang="en-GB" sz="1800" b="1" dirty="0"/>
          </a:p>
        </p:txBody>
      </p:sp>
      <p:sp>
        <p:nvSpPr>
          <p:cNvPr id="3" name="Content Placeholder 2"/>
          <p:cNvSpPr>
            <a:spLocks noGrp="1"/>
          </p:cNvSpPr>
          <p:nvPr>
            <p:ph idx="1"/>
          </p:nvPr>
        </p:nvSpPr>
        <p:spPr>
          <a:xfrm>
            <a:off x="628650" y="2698836"/>
            <a:ext cx="7886700" cy="2812278"/>
          </a:xfrm>
        </p:spPr>
        <p:txBody>
          <a:bodyPr>
            <a:normAutofit/>
          </a:bodyPr>
          <a:lstStyle/>
          <a:p>
            <a:r>
              <a:rPr lang="en-GB" sz="1800" dirty="0" smtClean="0"/>
              <a:t>each variables </a:t>
            </a:r>
            <a:r>
              <a:rPr lang="en-GB" sz="1800" dirty="0"/>
              <a:t>must be assigned </a:t>
            </a:r>
            <a:r>
              <a:rPr lang="en-GB" sz="1800" dirty="0" smtClean="0"/>
              <a:t>a unique </a:t>
            </a:r>
            <a:r>
              <a:rPr lang="en-GB" sz="1800" b="1" dirty="0"/>
              <a:t>variable name</a:t>
            </a:r>
            <a:r>
              <a:rPr lang="en-GB" sz="1800" dirty="0"/>
              <a:t>, which must follow certain </a:t>
            </a:r>
            <a:r>
              <a:rPr lang="en-GB" sz="1800" dirty="0" smtClean="0"/>
              <a:t>rules</a:t>
            </a:r>
          </a:p>
          <a:p>
            <a:pPr lvl="1"/>
            <a:r>
              <a:rPr lang="en-GB" sz="1800" b="1" dirty="0"/>
              <a:t>Variable name: </a:t>
            </a:r>
            <a:r>
              <a:rPr lang="en-GB" sz="1800" dirty="0" err="1" smtClean="0"/>
              <a:t>likeCameron</a:t>
            </a:r>
            <a:endParaRPr lang="en-GB" sz="1800" dirty="0" smtClean="0"/>
          </a:p>
          <a:p>
            <a:r>
              <a:rPr lang="en-GB" sz="1800" dirty="0" smtClean="0"/>
              <a:t>variables </a:t>
            </a:r>
            <a:r>
              <a:rPr lang="en-GB" sz="1800" dirty="0"/>
              <a:t>may optionally also have a </a:t>
            </a:r>
            <a:r>
              <a:rPr lang="en-GB" sz="1800" b="1" dirty="0"/>
              <a:t>variable label</a:t>
            </a:r>
            <a:r>
              <a:rPr lang="en-GB" sz="1800" dirty="0"/>
              <a:t> which provides a fuller description of the content of the variable. </a:t>
            </a:r>
            <a:endParaRPr lang="en-GB" sz="1800" dirty="0" smtClean="0"/>
          </a:p>
          <a:p>
            <a:pPr lvl="1"/>
            <a:r>
              <a:rPr lang="en-GB" sz="1800" dirty="0" smtClean="0"/>
              <a:t>variable labels are </a:t>
            </a:r>
            <a:r>
              <a:rPr lang="en-GB" sz="1800" dirty="0"/>
              <a:t>free text, up to 256 characters long, and </a:t>
            </a:r>
            <a:r>
              <a:rPr lang="en-GB" sz="1800" dirty="0" smtClean="0"/>
              <a:t>are </a:t>
            </a:r>
            <a:r>
              <a:rPr lang="en-GB" sz="1800" dirty="0"/>
              <a:t>often used to </a:t>
            </a:r>
            <a:r>
              <a:rPr lang="en-GB" sz="1800" dirty="0" smtClean="0"/>
              <a:t>give </a:t>
            </a:r>
            <a:r>
              <a:rPr lang="en-GB" sz="1800" dirty="0" err="1"/>
              <a:t>eg</a:t>
            </a:r>
            <a:r>
              <a:rPr lang="en-GB" sz="1800" dirty="0"/>
              <a:t> the text of a survey </a:t>
            </a:r>
            <a:r>
              <a:rPr lang="en-GB" sz="1800" dirty="0" smtClean="0"/>
              <a:t>question (not recommended) </a:t>
            </a:r>
            <a:endParaRPr lang="en-GB" sz="1800" dirty="0"/>
          </a:p>
          <a:p>
            <a:pPr lvl="1"/>
            <a:r>
              <a:rPr lang="en-GB" sz="1800" b="1" dirty="0" smtClean="0"/>
              <a:t>Variable </a:t>
            </a:r>
            <a:r>
              <a:rPr lang="en-GB" sz="1800" b="1" dirty="0"/>
              <a:t>label: </a:t>
            </a:r>
            <a:r>
              <a:rPr lang="en-GB" sz="1800" dirty="0"/>
              <a:t>How much do you like or dislike David Cameron</a:t>
            </a:r>
          </a:p>
          <a:p>
            <a:endParaRPr lang="en-GB" dirty="0"/>
          </a:p>
          <a:p>
            <a:endParaRPr lang="en-GB" dirty="0"/>
          </a:p>
        </p:txBody>
      </p:sp>
      <p:sp>
        <p:nvSpPr>
          <p:cNvPr id="4" name="Date Placeholder 3"/>
          <p:cNvSpPr>
            <a:spLocks noGrp="1"/>
          </p:cNvSpPr>
          <p:nvPr>
            <p:ph type="dt" sz="half" idx="10"/>
          </p:nvPr>
        </p:nvSpPr>
        <p:spPr/>
        <p:txBody>
          <a:bodyPr/>
          <a:lstStyle/>
          <a:p>
            <a:fld id="{8E9F9E70-0F4C-43CD-894E-0A56EE9F0454}"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20</a:t>
            </a:fld>
            <a:endParaRPr lang="en-GB"/>
          </a:p>
        </p:txBody>
      </p:sp>
    </p:spTree>
    <p:extLst>
      <p:ext uri="{BB962C8B-B14F-4D97-AF65-F5344CB8AC3E}">
        <p14:creationId xmlns:p14="http://schemas.microsoft.com/office/powerpoint/2010/main" val="4012349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553" y="912856"/>
            <a:ext cx="7886700" cy="619286"/>
          </a:xfrm>
        </p:spPr>
        <p:txBody>
          <a:bodyPr>
            <a:normAutofit/>
          </a:bodyPr>
          <a:lstStyle/>
          <a:p>
            <a:r>
              <a:rPr lang="en-GB" sz="1800" b="1" dirty="0">
                <a:latin typeface="+mn-lt"/>
              </a:rPr>
              <a:t>SPSS rules for variable names</a:t>
            </a:r>
          </a:p>
        </p:txBody>
      </p:sp>
      <p:sp>
        <p:nvSpPr>
          <p:cNvPr id="3" name="Content Placeholder 2"/>
          <p:cNvSpPr>
            <a:spLocks noGrp="1"/>
          </p:cNvSpPr>
          <p:nvPr>
            <p:ph idx="1"/>
          </p:nvPr>
        </p:nvSpPr>
        <p:spPr/>
        <p:txBody>
          <a:bodyPr>
            <a:normAutofit/>
          </a:bodyPr>
          <a:lstStyle/>
          <a:p>
            <a:pPr marL="342900" indent="-342900">
              <a:buFont typeface="+mj-lt"/>
              <a:buAutoNum type="alphaLcPeriod"/>
            </a:pPr>
            <a:r>
              <a:rPr lang="en-GB" sz="1500" dirty="0"/>
              <a:t>variable names </a:t>
            </a:r>
            <a:r>
              <a:rPr lang="en-GB" sz="1500" u="sng" dirty="0"/>
              <a:t>must</a:t>
            </a:r>
            <a:r>
              <a:rPr lang="en-GB" sz="1500" dirty="0"/>
              <a:t> be unique in the data file, </a:t>
            </a:r>
            <a:r>
              <a:rPr lang="en-GB" sz="1500" dirty="0" err="1"/>
              <a:t>ie</a:t>
            </a:r>
            <a:r>
              <a:rPr lang="en-GB" sz="1500" dirty="0"/>
              <a:t> occur only once</a:t>
            </a:r>
          </a:p>
          <a:p>
            <a:pPr marL="342900" indent="-342900">
              <a:buFont typeface="+mj-lt"/>
              <a:buAutoNum type="alphaLcPeriod"/>
            </a:pPr>
            <a:r>
              <a:rPr lang="en-GB" sz="1500" dirty="0"/>
              <a:t>must start with a letter </a:t>
            </a:r>
          </a:p>
          <a:p>
            <a:pPr marL="342900" indent="-342900">
              <a:buFont typeface="+mj-lt"/>
              <a:buAutoNum type="alphaLcPeriod"/>
            </a:pPr>
            <a:r>
              <a:rPr lang="en-GB" sz="1500" dirty="0"/>
              <a:t>can be up to 64 characters in length, but 8 characters or less is best </a:t>
            </a:r>
          </a:p>
          <a:p>
            <a:pPr marL="342900" indent="-342900">
              <a:buFont typeface="+mj-lt"/>
              <a:buAutoNum type="alphaLcPeriod"/>
            </a:pPr>
            <a:r>
              <a:rPr lang="en-GB" sz="1500" dirty="0"/>
              <a:t>must not contain spaces/blanks, but may contain a few special characters such as full stop, underscore, and the characters $, #, and @</a:t>
            </a:r>
          </a:p>
          <a:p>
            <a:pPr marL="342900" indent="-342900">
              <a:buFont typeface="+mj-lt"/>
              <a:buAutoNum type="alphaLcPeriod"/>
            </a:pPr>
            <a:r>
              <a:rPr lang="en-GB" sz="1500" dirty="0"/>
              <a:t>must not end with a full </a:t>
            </a:r>
            <a:r>
              <a:rPr lang="en-GB" sz="1500" dirty="0" smtClean="0"/>
              <a:t>stop</a:t>
            </a:r>
            <a:endParaRPr lang="en-GB" sz="1500" dirty="0"/>
          </a:p>
          <a:p>
            <a:pPr marL="342900" indent="-342900">
              <a:buFont typeface="+mj-lt"/>
              <a:buAutoNum type="alphaLcPeriod"/>
            </a:pPr>
            <a:r>
              <a:rPr lang="en-GB" sz="1500" dirty="0"/>
              <a:t>should reflect the content of the variable, </a:t>
            </a:r>
            <a:r>
              <a:rPr lang="en-GB" sz="1500" dirty="0" err="1"/>
              <a:t>eg</a:t>
            </a:r>
            <a:r>
              <a:rPr lang="en-GB" sz="1500" dirty="0"/>
              <a:t> ‘age’, ‘</a:t>
            </a:r>
            <a:r>
              <a:rPr lang="en-GB" sz="1500" dirty="0" err="1"/>
              <a:t>age_grp</a:t>
            </a:r>
            <a:r>
              <a:rPr lang="en-GB" sz="1500" dirty="0"/>
              <a:t>’, ‘education’, ‘q1b_1’</a:t>
            </a:r>
          </a:p>
          <a:p>
            <a:pPr marL="342900" indent="-342900">
              <a:buFont typeface="+mj-lt"/>
              <a:buAutoNum type="alphaLcPeriod"/>
            </a:pPr>
            <a:r>
              <a:rPr lang="en-GB" sz="1500" dirty="0"/>
              <a:t>some names have special meanings in SPSS (</a:t>
            </a:r>
            <a:r>
              <a:rPr lang="en-GB" sz="1500" dirty="0" err="1"/>
              <a:t>eg</a:t>
            </a:r>
            <a:r>
              <a:rPr lang="en-GB" sz="1500" dirty="0"/>
              <a:t> SYSMIS)</a:t>
            </a:r>
          </a:p>
          <a:p>
            <a:pPr marL="342900" indent="-342900">
              <a:buFont typeface="+mj-lt"/>
              <a:buAutoNum type="alphaLcPeriod"/>
            </a:pPr>
            <a:r>
              <a:rPr lang="en-GB" sz="1500" dirty="0"/>
              <a:t>system variables begin with ‘$’, </a:t>
            </a:r>
            <a:r>
              <a:rPr lang="en-GB" sz="1500" dirty="0" err="1"/>
              <a:t>eg</a:t>
            </a:r>
            <a:r>
              <a:rPr lang="en-GB" sz="1500" dirty="0"/>
              <a:t>. $CASENUM, $DATE, $SYSMIS, </a:t>
            </a:r>
            <a:r>
              <a:rPr lang="en-GB" sz="1500" dirty="0" err="1"/>
              <a:t>etc</a:t>
            </a:r>
            <a:r>
              <a:rPr lang="en-GB" sz="1500" dirty="0"/>
              <a:t> – do not use these for regular variable </a:t>
            </a:r>
            <a:r>
              <a:rPr lang="en-GB" sz="1500" dirty="0" smtClean="0"/>
              <a:t>names</a:t>
            </a:r>
          </a:p>
          <a:p>
            <a:pPr marL="342900" indent="-342900">
              <a:buFont typeface="+mj-lt"/>
              <a:buAutoNum type="alphaLcPeriod"/>
            </a:pPr>
            <a:r>
              <a:rPr lang="en-GB" sz="1500" dirty="0"/>
              <a:t>d</a:t>
            </a:r>
            <a:r>
              <a:rPr lang="en-GB" sz="1500" dirty="0" smtClean="0"/>
              <a:t>o not use command names for variable names</a:t>
            </a:r>
            <a:endParaRPr lang="en-GB" sz="1500" dirty="0"/>
          </a:p>
        </p:txBody>
      </p:sp>
      <p:sp>
        <p:nvSpPr>
          <p:cNvPr id="4" name="Date Placeholder 3"/>
          <p:cNvSpPr>
            <a:spLocks noGrp="1"/>
          </p:cNvSpPr>
          <p:nvPr>
            <p:ph type="dt" sz="half" idx="10"/>
          </p:nvPr>
        </p:nvSpPr>
        <p:spPr/>
        <p:txBody>
          <a:bodyPr/>
          <a:lstStyle/>
          <a:p>
            <a:fld id="{6040D632-EC52-4682-AA47-D72A4AF6B519}"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21</a:t>
            </a:fld>
            <a:endParaRPr lang="en-GB"/>
          </a:p>
        </p:txBody>
      </p:sp>
    </p:spTree>
    <p:extLst>
      <p:ext uri="{BB962C8B-B14F-4D97-AF65-F5344CB8AC3E}">
        <p14:creationId xmlns:p14="http://schemas.microsoft.com/office/powerpoint/2010/main" val="1003626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07731" y="1835944"/>
            <a:ext cx="3731419" cy="1289661"/>
          </a:xfrm>
          <a:prstGeom prst="rect">
            <a:avLst/>
          </a:prstGeom>
        </p:spPr>
      </p:pic>
      <p:sp>
        <p:nvSpPr>
          <p:cNvPr id="4" name="TextBox 3"/>
          <p:cNvSpPr txBox="1"/>
          <p:nvPr/>
        </p:nvSpPr>
        <p:spPr>
          <a:xfrm>
            <a:off x="940143" y="1909615"/>
            <a:ext cx="2571750" cy="369332"/>
          </a:xfrm>
          <a:prstGeom prst="rect">
            <a:avLst/>
          </a:prstGeom>
          <a:noFill/>
        </p:spPr>
        <p:txBody>
          <a:bodyPr wrap="square" rtlCol="0">
            <a:spAutoFit/>
          </a:bodyPr>
          <a:lstStyle/>
          <a:p>
            <a:r>
              <a:rPr lang="en-GB" dirty="0"/>
              <a:t>Not variable names</a:t>
            </a:r>
          </a:p>
        </p:txBody>
      </p:sp>
      <p:sp>
        <p:nvSpPr>
          <p:cNvPr id="5" name="Down Arrow 4"/>
          <p:cNvSpPr/>
          <p:nvPr/>
        </p:nvSpPr>
        <p:spPr>
          <a:xfrm>
            <a:off x="1552575" y="2309169"/>
            <a:ext cx="247650" cy="10167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ight Arrow 5"/>
          <p:cNvSpPr/>
          <p:nvPr/>
        </p:nvSpPr>
        <p:spPr>
          <a:xfrm>
            <a:off x="3052120" y="2043499"/>
            <a:ext cx="1485998" cy="185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p:cNvPicPr>
            <a:picLocks noChangeAspect="1"/>
          </p:cNvPicPr>
          <p:nvPr/>
        </p:nvPicPr>
        <p:blipFill>
          <a:blip r:embed="rId3"/>
          <a:stretch>
            <a:fillRect/>
          </a:stretch>
        </p:blipFill>
        <p:spPr>
          <a:xfrm>
            <a:off x="709051" y="3325963"/>
            <a:ext cx="7730099" cy="2193677"/>
          </a:xfrm>
          <a:prstGeom prst="rect">
            <a:avLst/>
          </a:prstGeom>
        </p:spPr>
      </p:pic>
      <p:sp>
        <p:nvSpPr>
          <p:cNvPr id="3" name="Date Placeholder 2"/>
          <p:cNvSpPr>
            <a:spLocks noGrp="1"/>
          </p:cNvSpPr>
          <p:nvPr>
            <p:ph type="dt" sz="half" idx="10"/>
          </p:nvPr>
        </p:nvSpPr>
        <p:spPr/>
        <p:txBody>
          <a:bodyPr/>
          <a:lstStyle/>
          <a:p>
            <a:fld id="{2E0F443D-A854-446F-A16B-6F71FAE901E4}" type="datetime1">
              <a:rPr lang="en-GB" smtClean="0"/>
              <a:t>11/11/2016</a:t>
            </a:fld>
            <a:endParaRPr lang="en-GB"/>
          </a:p>
        </p:txBody>
      </p:sp>
      <p:sp>
        <p:nvSpPr>
          <p:cNvPr id="8" name="Slide Number Placeholder 7"/>
          <p:cNvSpPr>
            <a:spLocks noGrp="1"/>
          </p:cNvSpPr>
          <p:nvPr>
            <p:ph type="sldNum" sz="quarter" idx="12"/>
          </p:nvPr>
        </p:nvSpPr>
        <p:spPr/>
        <p:txBody>
          <a:bodyPr/>
          <a:lstStyle/>
          <a:p>
            <a:fld id="{62A7262D-BD2D-4120-AA33-513B60EDCA13}" type="slidenum">
              <a:rPr lang="en-GB" smtClean="0"/>
              <a:t>22</a:t>
            </a:fld>
            <a:endParaRPr lang="en-GB"/>
          </a:p>
        </p:txBody>
      </p:sp>
    </p:spTree>
    <p:extLst>
      <p:ext uri="{BB962C8B-B14F-4D97-AF65-F5344CB8AC3E}">
        <p14:creationId xmlns:p14="http://schemas.microsoft.com/office/powerpoint/2010/main" val="852020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651" y="1543050"/>
            <a:ext cx="184731" cy="300082"/>
          </a:xfrm>
          <a:prstGeom prst="rect">
            <a:avLst/>
          </a:prstGeom>
          <a:noFill/>
        </p:spPr>
        <p:txBody>
          <a:bodyPr wrap="none" rtlCol="0">
            <a:spAutoFit/>
          </a:bodyPr>
          <a:lstStyle/>
          <a:p>
            <a:endParaRPr lang="en-GB" sz="1350"/>
          </a:p>
        </p:txBody>
      </p:sp>
      <p:pic>
        <p:nvPicPr>
          <p:cNvPr id="4" name="Picture 3"/>
          <p:cNvPicPr>
            <a:picLocks noChangeAspect="1"/>
          </p:cNvPicPr>
          <p:nvPr/>
        </p:nvPicPr>
        <p:blipFill rotWithShape="1">
          <a:blip r:embed="rId2"/>
          <a:srcRect b="6983"/>
          <a:stretch/>
        </p:blipFill>
        <p:spPr>
          <a:xfrm>
            <a:off x="1821685" y="2800350"/>
            <a:ext cx="6377734" cy="1745392"/>
          </a:xfrm>
          <a:prstGeom prst="rect">
            <a:avLst/>
          </a:prstGeom>
        </p:spPr>
      </p:pic>
      <p:sp>
        <p:nvSpPr>
          <p:cNvPr id="5" name="TextBox 4"/>
          <p:cNvSpPr txBox="1"/>
          <p:nvPr/>
        </p:nvSpPr>
        <p:spPr>
          <a:xfrm>
            <a:off x="1190625" y="1895475"/>
            <a:ext cx="2168992" cy="369332"/>
          </a:xfrm>
          <a:prstGeom prst="rect">
            <a:avLst/>
          </a:prstGeom>
          <a:noFill/>
        </p:spPr>
        <p:txBody>
          <a:bodyPr wrap="none" rtlCol="0">
            <a:spAutoFit/>
          </a:bodyPr>
          <a:lstStyle/>
          <a:p>
            <a:r>
              <a:rPr lang="en-GB" dirty="0"/>
              <a:t>Good variable names</a:t>
            </a:r>
          </a:p>
        </p:txBody>
      </p:sp>
      <p:sp>
        <p:nvSpPr>
          <p:cNvPr id="7" name="Curved Right Arrow 6"/>
          <p:cNvSpPr/>
          <p:nvPr/>
        </p:nvSpPr>
        <p:spPr>
          <a:xfrm>
            <a:off x="1445740" y="2344293"/>
            <a:ext cx="375944" cy="91211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 name="TextBox 1"/>
          <p:cNvSpPr txBox="1"/>
          <p:nvPr/>
        </p:nvSpPr>
        <p:spPr>
          <a:xfrm>
            <a:off x="1190625" y="4842754"/>
            <a:ext cx="7076104" cy="507831"/>
          </a:xfrm>
          <a:prstGeom prst="rect">
            <a:avLst/>
          </a:prstGeom>
          <a:noFill/>
        </p:spPr>
        <p:txBody>
          <a:bodyPr wrap="none" rtlCol="0">
            <a:spAutoFit/>
          </a:bodyPr>
          <a:lstStyle/>
          <a:p>
            <a:r>
              <a:rPr lang="en-GB" sz="1350" dirty="0"/>
              <a:t>Note: original variables are not case sensitive (</a:t>
            </a:r>
            <a:r>
              <a:rPr lang="en-GB" sz="1350" dirty="0" err="1"/>
              <a:t>RespID</a:t>
            </a:r>
            <a:r>
              <a:rPr lang="en-GB" sz="1350" dirty="0"/>
              <a:t>=</a:t>
            </a:r>
            <a:r>
              <a:rPr lang="en-GB" sz="1350" dirty="0" err="1"/>
              <a:t>respid</a:t>
            </a:r>
            <a:r>
              <a:rPr lang="en-GB" sz="1350" dirty="0"/>
              <a:t>=</a:t>
            </a:r>
            <a:r>
              <a:rPr lang="en-GB" sz="1350" dirty="0" err="1"/>
              <a:t>RESPID</a:t>
            </a:r>
            <a:r>
              <a:rPr lang="en-GB" sz="1350" dirty="0"/>
              <a:t>), but new variables are case </a:t>
            </a:r>
          </a:p>
          <a:p>
            <a:r>
              <a:rPr lang="en-GB" sz="1350" dirty="0"/>
              <a:t>sensitive (new variable Q2_r≠Q2_R≠q2_r)</a:t>
            </a:r>
          </a:p>
        </p:txBody>
      </p:sp>
      <p:sp>
        <p:nvSpPr>
          <p:cNvPr id="6" name="Date Placeholder 5"/>
          <p:cNvSpPr>
            <a:spLocks noGrp="1"/>
          </p:cNvSpPr>
          <p:nvPr>
            <p:ph type="dt" sz="half" idx="10"/>
          </p:nvPr>
        </p:nvSpPr>
        <p:spPr/>
        <p:txBody>
          <a:bodyPr/>
          <a:lstStyle/>
          <a:p>
            <a:fld id="{A9E4CCFB-6FBC-46E8-A9FD-69890E712DDF}" type="datetime1">
              <a:rPr lang="en-GB" smtClean="0"/>
              <a:t>11/11/2016</a:t>
            </a:fld>
            <a:endParaRPr lang="en-GB"/>
          </a:p>
        </p:txBody>
      </p:sp>
      <p:sp>
        <p:nvSpPr>
          <p:cNvPr id="8" name="Slide Number Placeholder 7"/>
          <p:cNvSpPr>
            <a:spLocks noGrp="1"/>
          </p:cNvSpPr>
          <p:nvPr>
            <p:ph type="sldNum" sz="quarter" idx="12"/>
          </p:nvPr>
        </p:nvSpPr>
        <p:spPr/>
        <p:txBody>
          <a:bodyPr/>
          <a:lstStyle/>
          <a:p>
            <a:fld id="{62A7262D-BD2D-4120-AA33-513B60EDCA13}" type="slidenum">
              <a:rPr lang="en-GB" smtClean="0"/>
              <a:t>23</a:t>
            </a:fld>
            <a:endParaRPr lang="en-GB"/>
          </a:p>
        </p:txBody>
      </p:sp>
      <p:sp>
        <p:nvSpPr>
          <p:cNvPr id="9" name="Rectangle 8"/>
          <p:cNvSpPr/>
          <p:nvPr/>
        </p:nvSpPr>
        <p:spPr>
          <a:xfrm>
            <a:off x="2047875" y="3038475"/>
            <a:ext cx="6151544" cy="2857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26720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4607" y="2796778"/>
            <a:ext cx="4007644" cy="1962224"/>
          </a:xfrm>
          <a:prstGeom prst="rect">
            <a:avLst/>
          </a:prstGeom>
        </p:spPr>
      </p:pic>
      <p:sp>
        <p:nvSpPr>
          <p:cNvPr id="3" name="TextBox 2"/>
          <p:cNvSpPr txBox="1"/>
          <p:nvPr/>
        </p:nvSpPr>
        <p:spPr>
          <a:xfrm>
            <a:off x="2084227" y="1770568"/>
            <a:ext cx="4777077" cy="369332"/>
          </a:xfrm>
          <a:prstGeom prst="rect">
            <a:avLst/>
          </a:prstGeom>
          <a:noFill/>
        </p:spPr>
        <p:txBody>
          <a:bodyPr wrap="none" rtlCol="0">
            <a:spAutoFit/>
          </a:bodyPr>
          <a:lstStyle/>
          <a:p>
            <a:pPr algn="ctr"/>
            <a:r>
              <a:rPr lang="en-GB" b="1" dirty="0"/>
              <a:t>Creating an SPSS system file from a raw data file</a:t>
            </a:r>
          </a:p>
        </p:txBody>
      </p:sp>
      <p:sp>
        <p:nvSpPr>
          <p:cNvPr id="4" name="TextBox 3"/>
          <p:cNvSpPr txBox="1"/>
          <p:nvPr/>
        </p:nvSpPr>
        <p:spPr>
          <a:xfrm>
            <a:off x="6590785" y="2975679"/>
            <a:ext cx="1361206" cy="300082"/>
          </a:xfrm>
          <a:prstGeom prst="rect">
            <a:avLst/>
          </a:prstGeom>
          <a:noFill/>
        </p:spPr>
        <p:txBody>
          <a:bodyPr wrap="none" rtlCol="0">
            <a:spAutoFit/>
          </a:bodyPr>
          <a:lstStyle/>
          <a:p>
            <a:r>
              <a:rPr lang="en-GB" sz="1350" dirty="0"/>
              <a:t>Original </a:t>
            </a:r>
            <a:r>
              <a:rPr lang="en-GB" sz="1350" b="1" dirty="0"/>
              <a:t>data file</a:t>
            </a:r>
          </a:p>
        </p:txBody>
      </p:sp>
      <p:sp>
        <p:nvSpPr>
          <p:cNvPr id="6" name="TextBox 5"/>
          <p:cNvSpPr txBox="1"/>
          <p:nvPr/>
        </p:nvSpPr>
        <p:spPr>
          <a:xfrm>
            <a:off x="350613" y="2912075"/>
            <a:ext cx="2059212" cy="1131079"/>
          </a:xfrm>
          <a:prstGeom prst="rect">
            <a:avLst/>
          </a:prstGeom>
          <a:noFill/>
        </p:spPr>
        <p:txBody>
          <a:bodyPr wrap="square" rtlCol="0">
            <a:spAutoFit/>
          </a:bodyPr>
          <a:lstStyle/>
          <a:p>
            <a:r>
              <a:rPr lang="en-GB" sz="1350" b="1" dirty="0"/>
              <a:t>Metadata</a:t>
            </a:r>
            <a:r>
              <a:rPr lang="en-GB" sz="1350" dirty="0"/>
              <a:t>: where/how to read variables, variable names, variable labels, value labels, missing data specifications</a:t>
            </a:r>
          </a:p>
        </p:txBody>
      </p:sp>
      <p:sp>
        <p:nvSpPr>
          <p:cNvPr id="7" name="TextBox 6"/>
          <p:cNvSpPr txBox="1"/>
          <p:nvPr/>
        </p:nvSpPr>
        <p:spPr>
          <a:xfrm>
            <a:off x="1739768" y="4296793"/>
            <a:ext cx="2274084" cy="507831"/>
          </a:xfrm>
          <a:prstGeom prst="rect">
            <a:avLst/>
          </a:prstGeom>
          <a:noFill/>
        </p:spPr>
        <p:txBody>
          <a:bodyPr wrap="none" rtlCol="0">
            <a:spAutoFit/>
          </a:bodyPr>
          <a:lstStyle/>
          <a:p>
            <a:r>
              <a:rPr lang="en-GB" sz="1350" b="1" dirty="0"/>
              <a:t>System file</a:t>
            </a:r>
            <a:r>
              <a:rPr lang="en-GB" sz="1350" dirty="0"/>
              <a:t>: temporary unless</a:t>
            </a:r>
          </a:p>
          <a:p>
            <a:r>
              <a:rPr lang="en-GB" sz="1350" dirty="0"/>
              <a:t>you save it</a:t>
            </a:r>
          </a:p>
        </p:txBody>
      </p:sp>
      <p:sp>
        <p:nvSpPr>
          <p:cNvPr id="10" name="Curved Up Arrow 9"/>
          <p:cNvSpPr/>
          <p:nvPr/>
        </p:nvSpPr>
        <p:spPr>
          <a:xfrm flipH="1">
            <a:off x="6167036" y="3433963"/>
            <a:ext cx="847499" cy="41600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2" name="Curved Up Arrow 11"/>
          <p:cNvSpPr/>
          <p:nvPr/>
        </p:nvSpPr>
        <p:spPr>
          <a:xfrm>
            <a:off x="3275803" y="4608714"/>
            <a:ext cx="841063" cy="43901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3" name="Curved Down Arrow 12"/>
          <p:cNvSpPr/>
          <p:nvPr/>
        </p:nvSpPr>
        <p:spPr>
          <a:xfrm>
            <a:off x="2187146" y="2503527"/>
            <a:ext cx="833517" cy="43334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cxnSp>
        <p:nvCxnSpPr>
          <p:cNvPr id="8" name="Straight Arrow Connector 7"/>
          <p:cNvCxnSpPr/>
          <p:nvPr/>
        </p:nvCxnSpPr>
        <p:spPr>
          <a:xfrm>
            <a:off x="4547816" y="4540973"/>
            <a:ext cx="9524" cy="494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88217" y="5035723"/>
            <a:ext cx="1797352" cy="300082"/>
          </a:xfrm>
          <a:prstGeom prst="rect">
            <a:avLst/>
          </a:prstGeom>
          <a:noFill/>
        </p:spPr>
        <p:txBody>
          <a:bodyPr wrap="none" rtlCol="0">
            <a:spAutoFit/>
          </a:bodyPr>
          <a:lstStyle/>
          <a:p>
            <a:r>
              <a:rPr lang="en-GB" sz="1350" dirty="0"/>
              <a:t>Saved system file (.</a:t>
            </a:r>
            <a:r>
              <a:rPr lang="en-GB" sz="1350" dirty="0" err="1"/>
              <a:t>sav</a:t>
            </a:r>
            <a:r>
              <a:rPr lang="en-GB" sz="1350" dirty="0"/>
              <a:t>)</a:t>
            </a:r>
          </a:p>
        </p:txBody>
      </p:sp>
      <p:sp>
        <p:nvSpPr>
          <p:cNvPr id="15" name="Rectangle 14"/>
          <p:cNvSpPr/>
          <p:nvPr/>
        </p:nvSpPr>
        <p:spPr>
          <a:xfrm>
            <a:off x="3888217" y="5047728"/>
            <a:ext cx="1751586" cy="2649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Date Placeholder 4"/>
          <p:cNvSpPr>
            <a:spLocks noGrp="1"/>
          </p:cNvSpPr>
          <p:nvPr>
            <p:ph type="dt" sz="half" idx="10"/>
          </p:nvPr>
        </p:nvSpPr>
        <p:spPr/>
        <p:txBody>
          <a:bodyPr/>
          <a:lstStyle/>
          <a:p>
            <a:fld id="{93F291BD-530A-4BA7-947B-8F6E859979B2}" type="datetime1">
              <a:rPr lang="en-GB" smtClean="0"/>
              <a:t>11/11/2016</a:t>
            </a:fld>
            <a:endParaRPr lang="en-GB"/>
          </a:p>
        </p:txBody>
      </p:sp>
      <p:sp>
        <p:nvSpPr>
          <p:cNvPr id="9" name="Slide Number Placeholder 8"/>
          <p:cNvSpPr>
            <a:spLocks noGrp="1"/>
          </p:cNvSpPr>
          <p:nvPr>
            <p:ph type="sldNum" sz="quarter" idx="12"/>
          </p:nvPr>
        </p:nvSpPr>
        <p:spPr/>
        <p:txBody>
          <a:bodyPr/>
          <a:lstStyle/>
          <a:p>
            <a:fld id="{62A7262D-BD2D-4120-AA33-513B60EDCA13}" type="slidenum">
              <a:rPr lang="en-GB" smtClean="0"/>
              <a:t>24</a:t>
            </a:fld>
            <a:endParaRPr lang="en-GB"/>
          </a:p>
        </p:txBody>
      </p:sp>
    </p:spTree>
    <p:extLst>
      <p:ext uri="{BB962C8B-B14F-4D97-AF65-F5344CB8AC3E}">
        <p14:creationId xmlns:p14="http://schemas.microsoft.com/office/powerpoint/2010/main" val="184738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5488"/>
            <a:ext cx="7886700" cy="689984"/>
          </a:xfrm>
        </p:spPr>
        <p:txBody>
          <a:bodyPr>
            <a:normAutofit/>
          </a:bodyPr>
          <a:lstStyle/>
          <a:p>
            <a:r>
              <a:rPr lang="en-GB" sz="1800" b="1" dirty="0">
                <a:latin typeface="+mn-lt"/>
              </a:rPr>
              <a:t>Creating an SPSS system file from a comma-delimited file</a:t>
            </a:r>
          </a:p>
        </p:txBody>
      </p:sp>
      <p:sp>
        <p:nvSpPr>
          <p:cNvPr id="3" name="Content Placeholder 2"/>
          <p:cNvSpPr>
            <a:spLocks noGrp="1"/>
          </p:cNvSpPr>
          <p:nvPr>
            <p:ph idx="1"/>
          </p:nvPr>
        </p:nvSpPr>
        <p:spPr>
          <a:xfrm>
            <a:off x="628650" y="1858147"/>
            <a:ext cx="7886700" cy="3855308"/>
          </a:xfrm>
        </p:spPr>
        <p:txBody>
          <a:bodyPr>
            <a:normAutofit/>
          </a:bodyPr>
          <a:lstStyle/>
          <a:p>
            <a:pPr marL="342900" indent="-342900">
              <a:buFont typeface="+mj-lt"/>
              <a:buAutoNum type="arabicPeriod"/>
            </a:pPr>
            <a:r>
              <a:rPr lang="en-GB" sz="1500" dirty="0"/>
              <a:t>Drop-down menus: </a:t>
            </a:r>
            <a:r>
              <a:rPr lang="en-GB" sz="1500" b="1" dirty="0"/>
              <a:t>File &gt; Read Text Data. </a:t>
            </a:r>
          </a:p>
          <a:p>
            <a:pPr marL="342900" indent="-342900">
              <a:buFont typeface="+mj-lt"/>
              <a:buAutoNum type="arabicPeriod"/>
            </a:pPr>
            <a:r>
              <a:rPr lang="en-GB" sz="1500" dirty="0"/>
              <a:t>Navigate to </a:t>
            </a:r>
            <a:r>
              <a:rPr lang="en-GB" sz="1500" b="1" dirty="0"/>
              <a:t>Libraries &gt; Documents &gt; SPSS files</a:t>
            </a:r>
            <a:r>
              <a:rPr lang="en-GB" sz="1500" dirty="0"/>
              <a:t> &gt; </a:t>
            </a:r>
            <a:r>
              <a:rPr lang="en-GB" sz="1500" b="1" dirty="0"/>
              <a:t>v3 &gt;</a:t>
            </a:r>
            <a:r>
              <a:rPr lang="en-GB" sz="1500" dirty="0"/>
              <a:t> </a:t>
            </a:r>
            <a:r>
              <a:rPr lang="en-GB" sz="1500" b="1" dirty="0"/>
              <a:t>ist_corrected_uk1.csv</a:t>
            </a:r>
            <a:endParaRPr lang="en-GB" sz="1500" dirty="0"/>
          </a:p>
          <a:p>
            <a:pPr marL="342900" indent="-342900">
              <a:buFont typeface="+mj-lt"/>
              <a:buAutoNum type="arabicPeriod"/>
            </a:pPr>
            <a:r>
              <a:rPr lang="en-GB" sz="1500" dirty="0"/>
              <a:t>Click on ‘</a:t>
            </a:r>
            <a:r>
              <a:rPr lang="en-GB" sz="1500" b="1" dirty="0"/>
              <a:t>Open</a:t>
            </a:r>
            <a:r>
              <a:rPr lang="en-GB" sz="1500" dirty="0"/>
              <a:t>’.</a:t>
            </a:r>
          </a:p>
          <a:p>
            <a:pPr marL="342900" indent="-342900">
              <a:buFont typeface="+mj-lt"/>
              <a:buAutoNum type="arabicPeriod"/>
            </a:pPr>
            <a:r>
              <a:rPr lang="en-GB" sz="1500" dirty="0"/>
              <a:t>The</a:t>
            </a:r>
            <a:r>
              <a:rPr lang="en-GB" sz="1500" b="1" dirty="0"/>
              <a:t> SPSS Text Import Wizard</a:t>
            </a:r>
            <a:r>
              <a:rPr lang="en-GB" sz="1500" dirty="0"/>
              <a:t>, a 6-screen sequence, determines how to read the .csv file with some input from you. </a:t>
            </a:r>
          </a:p>
          <a:p>
            <a:pPr marL="342900" indent="-342900">
              <a:buFont typeface="+mj-lt"/>
              <a:buAutoNum type="arabicPeriod"/>
            </a:pPr>
            <a:r>
              <a:rPr lang="en-GB" sz="1500" dirty="0"/>
              <a:t>Remember the answers you gave to the questions in slide 19: </a:t>
            </a:r>
          </a:p>
          <a:p>
            <a:pPr marL="685800" lvl="1" indent="-342900">
              <a:buFont typeface="+mj-lt"/>
              <a:buAutoNum type="alphaLcPeriod"/>
            </a:pPr>
            <a:r>
              <a:rPr lang="en-GB" sz="1500" dirty="0"/>
              <a:t>yes, you have a row of headers</a:t>
            </a:r>
          </a:p>
          <a:p>
            <a:pPr marL="685800" lvl="1" indent="-342900">
              <a:buFont typeface="+mj-lt"/>
              <a:buAutoNum type="alphaLcPeriod"/>
            </a:pPr>
            <a:r>
              <a:rPr lang="en-GB" sz="1500" dirty="0"/>
              <a:t>no, a blank (aka ‘space’) is NOT a field delimiter in this file, only the comma is</a:t>
            </a:r>
          </a:p>
          <a:p>
            <a:pPr marL="685800" lvl="1" indent="-342900">
              <a:buFont typeface="+mj-lt"/>
              <a:buAutoNum type="alphaLcPeriod"/>
            </a:pPr>
            <a:r>
              <a:rPr lang="en-GB" sz="1500" dirty="0"/>
              <a:t>no, there is no ‘text qualifier’.</a:t>
            </a:r>
          </a:p>
          <a:p>
            <a:pPr marL="342900" indent="-342900">
              <a:buFont typeface="+mj-lt"/>
              <a:buAutoNum type="arabicPeriod"/>
            </a:pPr>
            <a:r>
              <a:rPr lang="en-GB" sz="1500" dirty="0"/>
              <a:t>SPSS will use your input and data in the first 200 cases to automatically compile a format specification for the file. </a:t>
            </a:r>
            <a:r>
              <a:rPr lang="en-GB" sz="1200" dirty="0"/>
              <a:t>NB if a field is longer in later cases, the content of the longer fields will be </a:t>
            </a:r>
            <a:r>
              <a:rPr lang="en-GB" sz="1200" u="sng" dirty="0"/>
              <a:t>truncated</a:t>
            </a:r>
            <a:r>
              <a:rPr lang="en-GB" sz="1200" dirty="0"/>
              <a:t> to the longest width in the first 200 cases.</a:t>
            </a:r>
          </a:p>
          <a:p>
            <a:pPr marL="342900" indent="-342900">
              <a:buFont typeface="+mj-lt"/>
              <a:buAutoNum type="arabicPeriod"/>
            </a:pPr>
            <a:r>
              <a:rPr lang="en-GB" sz="1500" dirty="0"/>
              <a:t>When successful (and error-free), SPSS will show:…</a:t>
            </a:r>
          </a:p>
          <a:p>
            <a:pPr lvl="0"/>
            <a:endParaRPr lang="en-GB" sz="1500" dirty="0"/>
          </a:p>
          <a:p>
            <a:endParaRPr lang="en-GB" dirty="0"/>
          </a:p>
        </p:txBody>
      </p:sp>
      <p:sp>
        <p:nvSpPr>
          <p:cNvPr id="4" name="Date Placeholder 3"/>
          <p:cNvSpPr>
            <a:spLocks noGrp="1"/>
          </p:cNvSpPr>
          <p:nvPr>
            <p:ph type="dt" sz="half" idx="10"/>
          </p:nvPr>
        </p:nvSpPr>
        <p:spPr/>
        <p:txBody>
          <a:bodyPr/>
          <a:lstStyle/>
          <a:p>
            <a:fld id="{83F961E4-33A9-4428-9E9C-DB74BBFE0C90}"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25</a:t>
            </a:fld>
            <a:endParaRPr lang="en-GB"/>
          </a:p>
        </p:txBody>
      </p:sp>
    </p:spTree>
    <p:extLst>
      <p:ext uri="{BB962C8B-B14F-4D97-AF65-F5344CB8AC3E}">
        <p14:creationId xmlns:p14="http://schemas.microsoft.com/office/powerpoint/2010/main" val="3215274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797" y="2775348"/>
            <a:ext cx="6073378" cy="252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66800" y="2219325"/>
            <a:ext cx="3765390" cy="369332"/>
          </a:xfrm>
          <a:prstGeom prst="rect">
            <a:avLst/>
          </a:prstGeom>
          <a:noFill/>
        </p:spPr>
        <p:txBody>
          <a:bodyPr wrap="none" rtlCol="0">
            <a:spAutoFit/>
          </a:bodyPr>
          <a:lstStyle/>
          <a:p>
            <a:r>
              <a:rPr lang="en-GB" b="1" dirty="0"/>
              <a:t>SPSS Data Editor : Data View</a:t>
            </a:r>
            <a:r>
              <a:rPr lang="en-GB" dirty="0"/>
              <a:t> window </a:t>
            </a:r>
          </a:p>
        </p:txBody>
      </p:sp>
      <p:sp>
        <p:nvSpPr>
          <p:cNvPr id="2" name="Date Placeholder 1"/>
          <p:cNvSpPr>
            <a:spLocks noGrp="1"/>
          </p:cNvSpPr>
          <p:nvPr>
            <p:ph type="dt" sz="half" idx="10"/>
          </p:nvPr>
        </p:nvSpPr>
        <p:spPr/>
        <p:txBody>
          <a:bodyPr/>
          <a:lstStyle/>
          <a:p>
            <a:fld id="{10180FEB-D9E4-4210-8503-0BC737E509EC}" type="datetime1">
              <a:rPr lang="en-GB" smtClean="0"/>
              <a:t>11/11/2016</a:t>
            </a:fld>
            <a:endParaRPr lang="en-GB"/>
          </a:p>
        </p:txBody>
      </p:sp>
      <p:sp>
        <p:nvSpPr>
          <p:cNvPr id="3" name="Slide Number Placeholder 2"/>
          <p:cNvSpPr>
            <a:spLocks noGrp="1"/>
          </p:cNvSpPr>
          <p:nvPr>
            <p:ph type="sldNum" sz="quarter" idx="12"/>
          </p:nvPr>
        </p:nvSpPr>
        <p:spPr/>
        <p:txBody>
          <a:bodyPr/>
          <a:lstStyle/>
          <a:p>
            <a:fld id="{62A7262D-BD2D-4120-AA33-513B60EDCA13}" type="slidenum">
              <a:rPr lang="en-GB" smtClean="0"/>
              <a:t>26</a:t>
            </a:fld>
            <a:endParaRPr lang="en-GB"/>
          </a:p>
        </p:txBody>
      </p:sp>
    </p:spTree>
    <p:extLst>
      <p:ext uri="{BB962C8B-B14F-4D97-AF65-F5344CB8AC3E}">
        <p14:creationId xmlns:p14="http://schemas.microsoft.com/office/powerpoint/2010/main" val="3849350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247" y="2346722"/>
            <a:ext cx="6540103" cy="319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66775" y="1724025"/>
            <a:ext cx="4100033" cy="369332"/>
          </a:xfrm>
          <a:prstGeom prst="rect">
            <a:avLst/>
          </a:prstGeom>
          <a:noFill/>
        </p:spPr>
        <p:txBody>
          <a:bodyPr wrap="none" rtlCol="0">
            <a:spAutoFit/>
          </a:bodyPr>
          <a:lstStyle/>
          <a:p>
            <a:r>
              <a:rPr lang="en-GB" b="1" dirty="0"/>
              <a:t>SPSS Data Editor : Variable View</a:t>
            </a:r>
            <a:r>
              <a:rPr lang="en-GB" dirty="0"/>
              <a:t> window </a:t>
            </a:r>
          </a:p>
        </p:txBody>
      </p:sp>
      <p:sp>
        <p:nvSpPr>
          <p:cNvPr id="2" name="Date Placeholder 1"/>
          <p:cNvSpPr>
            <a:spLocks noGrp="1"/>
          </p:cNvSpPr>
          <p:nvPr>
            <p:ph type="dt" sz="half" idx="10"/>
          </p:nvPr>
        </p:nvSpPr>
        <p:spPr/>
        <p:txBody>
          <a:bodyPr/>
          <a:lstStyle/>
          <a:p>
            <a:fld id="{BB2FD7EF-818D-4CEF-AB49-D7CFB23F2562}" type="datetime1">
              <a:rPr lang="en-GB" smtClean="0"/>
              <a:t>11/11/2016</a:t>
            </a:fld>
            <a:endParaRPr lang="en-GB"/>
          </a:p>
        </p:txBody>
      </p:sp>
      <p:sp>
        <p:nvSpPr>
          <p:cNvPr id="4" name="Slide Number Placeholder 3"/>
          <p:cNvSpPr>
            <a:spLocks noGrp="1"/>
          </p:cNvSpPr>
          <p:nvPr>
            <p:ph type="sldNum" sz="quarter" idx="12"/>
          </p:nvPr>
        </p:nvSpPr>
        <p:spPr/>
        <p:txBody>
          <a:bodyPr/>
          <a:lstStyle/>
          <a:p>
            <a:fld id="{62A7262D-BD2D-4120-AA33-513B60EDCA13}" type="slidenum">
              <a:rPr lang="en-GB" smtClean="0"/>
              <a:t>27</a:t>
            </a:fld>
            <a:endParaRPr lang="en-GB"/>
          </a:p>
        </p:txBody>
      </p:sp>
    </p:spTree>
    <p:extLst>
      <p:ext uri="{BB962C8B-B14F-4D97-AF65-F5344CB8AC3E}">
        <p14:creationId xmlns:p14="http://schemas.microsoft.com/office/powerpoint/2010/main" val="2755113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31" t="3608"/>
          <a:stretch/>
        </p:blipFill>
        <p:spPr>
          <a:xfrm>
            <a:off x="390525" y="1285875"/>
            <a:ext cx="5486400" cy="2671763"/>
          </a:xfrm>
          <a:prstGeom prst="rect">
            <a:avLst/>
          </a:prstGeom>
        </p:spPr>
      </p:pic>
      <p:pic>
        <p:nvPicPr>
          <p:cNvPr id="3" name="Picture 2"/>
          <p:cNvPicPr>
            <a:picLocks noChangeAspect="1"/>
          </p:cNvPicPr>
          <p:nvPr/>
        </p:nvPicPr>
        <p:blipFill rotWithShape="1">
          <a:blip r:embed="rId3"/>
          <a:srcRect t="36207"/>
          <a:stretch/>
        </p:blipFill>
        <p:spPr>
          <a:xfrm>
            <a:off x="390525" y="4359024"/>
            <a:ext cx="2491978" cy="1344070"/>
          </a:xfrm>
          <a:prstGeom prst="rect">
            <a:avLst/>
          </a:prstGeom>
        </p:spPr>
      </p:pic>
      <p:sp>
        <p:nvSpPr>
          <p:cNvPr id="4" name="TextBox 3"/>
          <p:cNvSpPr txBox="1"/>
          <p:nvPr/>
        </p:nvSpPr>
        <p:spPr>
          <a:xfrm>
            <a:off x="3476626" y="3065791"/>
            <a:ext cx="4899803" cy="553998"/>
          </a:xfrm>
          <a:prstGeom prst="rect">
            <a:avLst/>
          </a:prstGeom>
          <a:noFill/>
        </p:spPr>
        <p:txBody>
          <a:bodyPr wrap="none" rtlCol="0">
            <a:spAutoFit/>
          </a:bodyPr>
          <a:lstStyle/>
          <a:p>
            <a:r>
              <a:rPr lang="en-GB" sz="1500" b="1" dirty="0"/>
              <a:t>The Output1 [Document1] window – this is the syntax SPSS</a:t>
            </a:r>
          </a:p>
          <a:p>
            <a:r>
              <a:rPr lang="en-GB" sz="1500" b="1" dirty="0"/>
              <a:t>used to read the .csv file</a:t>
            </a:r>
          </a:p>
        </p:txBody>
      </p:sp>
      <p:sp>
        <p:nvSpPr>
          <p:cNvPr id="5" name="TextBox 4"/>
          <p:cNvSpPr txBox="1"/>
          <p:nvPr/>
        </p:nvSpPr>
        <p:spPr>
          <a:xfrm>
            <a:off x="2071688" y="4031068"/>
            <a:ext cx="2066925" cy="300082"/>
          </a:xfrm>
          <a:prstGeom prst="rect">
            <a:avLst/>
          </a:prstGeom>
          <a:noFill/>
        </p:spPr>
        <p:txBody>
          <a:bodyPr wrap="square" rtlCol="0">
            <a:spAutoFit/>
          </a:bodyPr>
          <a:lstStyle/>
          <a:p>
            <a:r>
              <a:rPr lang="en-GB" sz="1350" i="1" dirty="0"/>
              <a:t>[lots of stuff deleted] </a:t>
            </a:r>
          </a:p>
        </p:txBody>
      </p:sp>
      <p:sp>
        <p:nvSpPr>
          <p:cNvPr id="6" name="Left Arrow 5"/>
          <p:cNvSpPr/>
          <p:nvPr/>
        </p:nvSpPr>
        <p:spPr>
          <a:xfrm>
            <a:off x="1057275" y="4031069"/>
            <a:ext cx="876300" cy="1980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Date Placeholder 6"/>
          <p:cNvSpPr>
            <a:spLocks noGrp="1"/>
          </p:cNvSpPr>
          <p:nvPr>
            <p:ph type="dt" sz="half" idx="10"/>
          </p:nvPr>
        </p:nvSpPr>
        <p:spPr/>
        <p:txBody>
          <a:bodyPr/>
          <a:lstStyle/>
          <a:p>
            <a:fld id="{A5C6B471-78FD-4DBA-888E-558678DC2D57}" type="datetime1">
              <a:rPr lang="en-GB" smtClean="0"/>
              <a:t>11/11/2016</a:t>
            </a:fld>
            <a:endParaRPr lang="en-GB"/>
          </a:p>
        </p:txBody>
      </p:sp>
      <p:sp>
        <p:nvSpPr>
          <p:cNvPr id="8" name="Slide Number Placeholder 7"/>
          <p:cNvSpPr>
            <a:spLocks noGrp="1"/>
          </p:cNvSpPr>
          <p:nvPr>
            <p:ph type="sldNum" sz="quarter" idx="12"/>
          </p:nvPr>
        </p:nvSpPr>
        <p:spPr/>
        <p:txBody>
          <a:bodyPr/>
          <a:lstStyle/>
          <a:p>
            <a:fld id="{62A7262D-BD2D-4120-AA33-513B60EDCA13}" type="slidenum">
              <a:rPr lang="en-GB" smtClean="0"/>
              <a:t>28</a:t>
            </a:fld>
            <a:endParaRPr lang="en-GB"/>
          </a:p>
        </p:txBody>
      </p:sp>
    </p:spTree>
    <p:extLst>
      <p:ext uri="{BB962C8B-B14F-4D97-AF65-F5344CB8AC3E}">
        <p14:creationId xmlns:p14="http://schemas.microsoft.com/office/powerpoint/2010/main" val="2343866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23369"/>
            <a:ext cx="7886700" cy="501897"/>
          </a:xfrm>
        </p:spPr>
        <p:txBody>
          <a:bodyPr>
            <a:normAutofit/>
          </a:bodyPr>
          <a:lstStyle/>
          <a:p>
            <a:r>
              <a:rPr lang="en-GB" sz="1800" b="1" dirty="0">
                <a:latin typeface="+mn-lt"/>
              </a:rPr>
              <a:t>Checking the output: </a:t>
            </a:r>
            <a:endParaRPr lang="en-GB" sz="1800" dirty="0">
              <a:latin typeface="+mn-lt"/>
            </a:endParaRPr>
          </a:p>
        </p:txBody>
      </p:sp>
      <p:sp>
        <p:nvSpPr>
          <p:cNvPr id="3" name="Content Placeholder 2"/>
          <p:cNvSpPr>
            <a:spLocks noGrp="1"/>
          </p:cNvSpPr>
          <p:nvPr>
            <p:ph idx="1"/>
          </p:nvPr>
        </p:nvSpPr>
        <p:spPr>
          <a:xfrm>
            <a:off x="628650" y="2370138"/>
            <a:ext cx="7886700" cy="2333667"/>
          </a:xfrm>
        </p:spPr>
        <p:txBody>
          <a:bodyPr/>
          <a:lstStyle/>
          <a:p>
            <a:pPr lvl="0"/>
            <a:r>
              <a:rPr lang="en-GB" sz="1500" dirty="0"/>
              <a:t>check the Output window for Error messages, </a:t>
            </a:r>
          </a:p>
          <a:p>
            <a:pPr lvl="0"/>
            <a:r>
              <a:rPr lang="en-GB" sz="1500" dirty="0"/>
              <a:t>click on the Data Editor window, and check both the </a:t>
            </a:r>
            <a:r>
              <a:rPr lang="en-GB" sz="1500" b="1" dirty="0"/>
              <a:t>Variable View</a:t>
            </a:r>
            <a:r>
              <a:rPr lang="en-GB" sz="1500" dirty="0"/>
              <a:t>, and the </a:t>
            </a:r>
            <a:r>
              <a:rPr lang="en-GB" sz="1500" b="1" dirty="0"/>
              <a:t>Data View</a:t>
            </a:r>
            <a:r>
              <a:rPr lang="en-GB" sz="1500" dirty="0"/>
              <a:t>, for anything that looks not quite right. </a:t>
            </a:r>
          </a:p>
          <a:p>
            <a:pPr lvl="0"/>
            <a:r>
              <a:rPr lang="en-GB" sz="1500" dirty="0"/>
              <a:t>If there are error messages, try to figure out what the errors are. </a:t>
            </a:r>
          </a:p>
          <a:p>
            <a:pPr lvl="0"/>
            <a:r>
              <a:rPr lang="en-GB" sz="1500" dirty="0"/>
              <a:t>Fix the first listed error first, and then rerun the job – errors often have a cascading effect, and fixing the first may eliminate later errors. </a:t>
            </a:r>
          </a:p>
          <a:p>
            <a:endParaRPr lang="en-GB" dirty="0"/>
          </a:p>
        </p:txBody>
      </p:sp>
      <p:sp>
        <p:nvSpPr>
          <p:cNvPr id="4" name="Date Placeholder 3"/>
          <p:cNvSpPr>
            <a:spLocks noGrp="1"/>
          </p:cNvSpPr>
          <p:nvPr>
            <p:ph type="dt" sz="half" idx="10"/>
          </p:nvPr>
        </p:nvSpPr>
        <p:spPr/>
        <p:txBody>
          <a:bodyPr/>
          <a:lstStyle/>
          <a:p>
            <a:fld id="{D8287917-7C37-41DB-91FE-22C8F2F63500}"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29</a:t>
            </a:fld>
            <a:endParaRPr lang="en-GB"/>
          </a:p>
        </p:txBody>
      </p:sp>
    </p:spTree>
    <p:extLst>
      <p:ext uri="{BB962C8B-B14F-4D97-AF65-F5344CB8AC3E}">
        <p14:creationId xmlns:p14="http://schemas.microsoft.com/office/powerpoint/2010/main" val="3521962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FD8B7-2A3C-4919-99D4-96526C37A998}" type="datetime1">
              <a:rPr lang="en-GB" smtClean="0"/>
              <a:t>11/11/2016</a:t>
            </a:fld>
            <a:endParaRPr lang="en-GB"/>
          </a:p>
        </p:txBody>
      </p:sp>
      <p:sp>
        <p:nvSpPr>
          <p:cNvPr id="3" name="Slide Number Placeholder 2"/>
          <p:cNvSpPr>
            <a:spLocks noGrp="1"/>
          </p:cNvSpPr>
          <p:nvPr>
            <p:ph type="sldNum" sz="quarter" idx="12"/>
          </p:nvPr>
        </p:nvSpPr>
        <p:spPr/>
        <p:txBody>
          <a:bodyPr/>
          <a:lstStyle/>
          <a:p>
            <a:fld id="{62A7262D-BD2D-4120-AA33-513B60EDCA13}" type="slidenum">
              <a:rPr lang="en-GB" smtClean="0"/>
              <a:t>3</a:t>
            </a:fld>
            <a:endParaRPr lang="en-GB" dirty="0"/>
          </a:p>
        </p:txBody>
      </p:sp>
      <p:sp>
        <p:nvSpPr>
          <p:cNvPr id="4" name="TextBox 3"/>
          <p:cNvSpPr txBox="1"/>
          <p:nvPr/>
        </p:nvSpPr>
        <p:spPr>
          <a:xfrm>
            <a:off x="1019175" y="2171700"/>
            <a:ext cx="7496175" cy="2400657"/>
          </a:xfrm>
          <a:prstGeom prst="rect">
            <a:avLst/>
          </a:prstGeom>
          <a:noFill/>
        </p:spPr>
        <p:txBody>
          <a:bodyPr wrap="square" rtlCol="0">
            <a:spAutoFit/>
          </a:bodyPr>
          <a:lstStyle/>
          <a:p>
            <a:r>
              <a:rPr lang="en-GB" sz="1500" i="1" dirty="0"/>
              <a:t>[Michael] </a:t>
            </a:r>
            <a:r>
              <a:rPr lang="en-GB" sz="1500" i="1" dirty="0" err="1"/>
              <a:t>Cavaretta</a:t>
            </a:r>
            <a:r>
              <a:rPr lang="en-GB" sz="1500" i="1" dirty="0"/>
              <a:t> said: “We really need better tools so we can spend less time on data wrangling and get to the sexy stuff.” Data wrangling is cleaning data, connecting tools and getting data into a usable format; the sexy stuff is predictive analysis and </a:t>
            </a:r>
            <a:r>
              <a:rPr lang="en-GB" sz="1500" i="1" dirty="0" err="1"/>
              <a:t>modeling</a:t>
            </a:r>
            <a:r>
              <a:rPr lang="en-GB" sz="1500" i="1" dirty="0"/>
              <a:t>. Considering that the first is sometimes referred to as "janitor work," you can guess which one is a bit more enjoyable. </a:t>
            </a:r>
          </a:p>
          <a:p>
            <a:endParaRPr lang="en-GB" sz="1500" i="1" dirty="0"/>
          </a:p>
          <a:p>
            <a:r>
              <a:rPr lang="en-GB" sz="1500" i="1" dirty="0"/>
              <a:t>In </a:t>
            </a:r>
            <a:r>
              <a:rPr lang="en-GB" sz="1500" i="1" dirty="0" err="1"/>
              <a:t>CrowdFlower's</a:t>
            </a:r>
            <a:r>
              <a:rPr lang="en-GB" sz="1500" i="1" dirty="0"/>
              <a:t> </a:t>
            </a:r>
            <a:r>
              <a:rPr lang="en-GB" sz="1500" i="1" dirty="0">
                <a:hlinkClick r:id="rId2"/>
              </a:rPr>
              <a:t>recent survey</a:t>
            </a:r>
            <a:r>
              <a:rPr lang="en-GB" sz="1500" i="1" dirty="0"/>
              <a:t>, we found that </a:t>
            </a:r>
            <a:r>
              <a:rPr lang="en-GB" sz="1500" b="1" i="1" dirty="0"/>
              <a:t>data scientists spent a solid 80% of their time wrangling data</a:t>
            </a:r>
            <a:r>
              <a:rPr lang="en-GB" sz="1500" i="1" dirty="0"/>
              <a:t>. Given how expensive of a [sic] resource data scientists are, it’s surprising there are not more companies in this space. </a:t>
            </a:r>
          </a:p>
          <a:p>
            <a:endParaRPr lang="en-GB" sz="1500" dirty="0"/>
          </a:p>
        </p:txBody>
      </p:sp>
      <p:sp>
        <p:nvSpPr>
          <p:cNvPr id="5" name="TextBox 4"/>
          <p:cNvSpPr txBox="1"/>
          <p:nvPr/>
        </p:nvSpPr>
        <p:spPr>
          <a:xfrm>
            <a:off x="6457951" y="5210175"/>
            <a:ext cx="184731" cy="300082"/>
          </a:xfrm>
          <a:prstGeom prst="rect">
            <a:avLst/>
          </a:prstGeom>
          <a:noFill/>
        </p:spPr>
        <p:txBody>
          <a:bodyPr wrap="none" rtlCol="0">
            <a:spAutoFit/>
          </a:bodyPr>
          <a:lstStyle/>
          <a:p>
            <a:endParaRPr lang="en-GB" sz="1350" dirty="0"/>
          </a:p>
        </p:txBody>
      </p:sp>
      <p:sp>
        <p:nvSpPr>
          <p:cNvPr id="6" name="TextBox 5"/>
          <p:cNvSpPr txBox="1"/>
          <p:nvPr/>
        </p:nvSpPr>
        <p:spPr>
          <a:xfrm>
            <a:off x="1028700" y="4740645"/>
            <a:ext cx="7239000" cy="461665"/>
          </a:xfrm>
          <a:prstGeom prst="rect">
            <a:avLst/>
          </a:prstGeom>
          <a:noFill/>
        </p:spPr>
        <p:txBody>
          <a:bodyPr wrap="square" rtlCol="0">
            <a:spAutoFit/>
          </a:bodyPr>
          <a:lstStyle/>
          <a:p>
            <a:r>
              <a:rPr lang="en-GB" sz="1200" dirty="0"/>
              <a:t>Source: </a:t>
            </a:r>
            <a:r>
              <a:rPr lang="en-GB" sz="1200" dirty="0" err="1"/>
              <a:t>Biewald</a:t>
            </a:r>
            <a:r>
              <a:rPr lang="en-GB" sz="1200" dirty="0"/>
              <a:t>, Lukas Opinion: The data science ecosystem part 2: Data wrangling. </a:t>
            </a:r>
            <a:r>
              <a:rPr lang="en-GB" sz="1200" u="sng" dirty="0"/>
              <a:t>Computerworld</a:t>
            </a:r>
            <a:r>
              <a:rPr lang="en-GB" sz="1200" dirty="0"/>
              <a:t> Apr 1, 2015</a:t>
            </a:r>
          </a:p>
          <a:p>
            <a:r>
              <a:rPr lang="en-GB" sz="1200" dirty="0"/>
              <a:t>http://www.computerworld.com/article/2902920/the-data-science-ecosystem-part-2-data-wrangling.html</a:t>
            </a:r>
          </a:p>
        </p:txBody>
      </p:sp>
      <p:sp>
        <p:nvSpPr>
          <p:cNvPr id="7" name="Rectangle 6"/>
          <p:cNvSpPr/>
          <p:nvPr/>
        </p:nvSpPr>
        <p:spPr>
          <a:xfrm>
            <a:off x="1028700" y="2114550"/>
            <a:ext cx="7486650" cy="2390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Tree>
    <p:extLst>
      <p:ext uri="{BB962C8B-B14F-4D97-AF65-F5344CB8AC3E}">
        <p14:creationId xmlns:p14="http://schemas.microsoft.com/office/powerpoint/2010/main" val="758068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1800" b="1" dirty="0">
                <a:latin typeface="+mn-lt"/>
              </a:rPr>
              <a:t>Checking the output (cont’d)</a:t>
            </a:r>
          </a:p>
        </p:txBody>
      </p:sp>
      <p:sp>
        <p:nvSpPr>
          <p:cNvPr id="5" name="Content Placeholder 4"/>
          <p:cNvSpPr>
            <a:spLocks noGrp="1"/>
          </p:cNvSpPr>
          <p:nvPr>
            <p:ph idx="1"/>
          </p:nvPr>
        </p:nvSpPr>
        <p:spPr/>
        <p:txBody>
          <a:bodyPr>
            <a:normAutofit/>
          </a:bodyPr>
          <a:lstStyle/>
          <a:p>
            <a:r>
              <a:rPr lang="en-GB" sz="1500" dirty="0"/>
              <a:t>How many cases has SPSS read? Is this the same as the number of rows (minus 1) in the .csv data file?</a:t>
            </a:r>
          </a:p>
          <a:p>
            <a:r>
              <a:rPr lang="en-GB" sz="1500" dirty="0"/>
              <a:t>Are there the same number of variable names and columns of data? </a:t>
            </a:r>
            <a:r>
              <a:rPr lang="en-GB" sz="1500" i="1" dirty="0"/>
              <a:t>(SPSS assigns the name ‘VAR[</a:t>
            </a:r>
            <a:r>
              <a:rPr lang="en-GB" sz="1500" i="1" dirty="0" err="1"/>
              <a:t>nnn</a:t>
            </a:r>
            <a:r>
              <a:rPr lang="en-GB" sz="1500" i="1" dirty="0"/>
              <a:t>]’ to unnamed variables.)</a:t>
            </a:r>
            <a:endParaRPr lang="en-GB" sz="1500" dirty="0"/>
          </a:p>
          <a:p>
            <a:r>
              <a:rPr lang="en-GB" sz="1500" dirty="0"/>
              <a:t>Does each column appear to contain the same type and coding range of data, even out to the far right of the Data View sheet?</a:t>
            </a:r>
          </a:p>
          <a:p>
            <a:r>
              <a:rPr lang="en-GB" sz="1500" dirty="0"/>
              <a:t>Have variables containing embedded blanks, </a:t>
            </a:r>
            <a:r>
              <a:rPr lang="en-GB" sz="1500" dirty="0" err="1"/>
              <a:t>eg</a:t>
            </a:r>
            <a:r>
              <a:rPr lang="en-GB" sz="1500" dirty="0"/>
              <a:t> comment fields, been read correctly?</a:t>
            </a:r>
          </a:p>
          <a:p>
            <a:r>
              <a:rPr lang="en-GB" sz="1500" dirty="0"/>
              <a:t>Do any variables (</a:t>
            </a:r>
            <a:r>
              <a:rPr lang="en-GB" sz="1500" dirty="0" err="1"/>
              <a:t>eg</a:t>
            </a:r>
            <a:r>
              <a:rPr lang="en-GB" sz="1500" dirty="0"/>
              <a:t> comment fields) appear to have been truncated?</a:t>
            </a:r>
          </a:p>
          <a:p>
            <a:r>
              <a:rPr lang="en-GB" sz="1500" dirty="0"/>
              <a:t>Have numbers containing decimals been read correctly?</a:t>
            </a:r>
          </a:p>
        </p:txBody>
      </p:sp>
      <p:sp>
        <p:nvSpPr>
          <p:cNvPr id="2" name="Date Placeholder 1"/>
          <p:cNvSpPr>
            <a:spLocks noGrp="1"/>
          </p:cNvSpPr>
          <p:nvPr>
            <p:ph type="dt" sz="half" idx="10"/>
          </p:nvPr>
        </p:nvSpPr>
        <p:spPr/>
        <p:txBody>
          <a:bodyPr/>
          <a:lstStyle/>
          <a:p>
            <a:fld id="{3F23CFEC-1491-4644-A2F9-C4FCDAE6EAF6}" type="datetime1">
              <a:rPr lang="en-GB" smtClean="0"/>
              <a:t>11/11/2016</a:t>
            </a:fld>
            <a:endParaRPr lang="en-GB"/>
          </a:p>
        </p:txBody>
      </p:sp>
      <p:sp>
        <p:nvSpPr>
          <p:cNvPr id="3" name="Slide Number Placeholder 2"/>
          <p:cNvSpPr>
            <a:spLocks noGrp="1"/>
          </p:cNvSpPr>
          <p:nvPr>
            <p:ph type="sldNum" sz="quarter" idx="12"/>
          </p:nvPr>
        </p:nvSpPr>
        <p:spPr/>
        <p:txBody>
          <a:bodyPr/>
          <a:lstStyle/>
          <a:p>
            <a:fld id="{62A7262D-BD2D-4120-AA33-513B60EDCA13}" type="slidenum">
              <a:rPr lang="en-GB" smtClean="0"/>
              <a:t>30</a:t>
            </a:fld>
            <a:endParaRPr lang="en-GB"/>
          </a:p>
        </p:txBody>
      </p:sp>
    </p:spTree>
    <p:extLst>
      <p:ext uri="{BB962C8B-B14F-4D97-AF65-F5344CB8AC3E}">
        <p14:creationId xmlns:p14="http://schemas.microsoft.com/office/powerpoint/2010/main" val="1115788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83711"/>
            <a:ext cx="7886700" cy="547880"/>
          </a:xfrm>
        </p:spPr>
        <p:txBody>
          <a:bodyPr>
            <a:normAutofit/>
          </a:bodyPr>
          <a:lstStyle/>
          <a:p>
            <a:r>
              <a:rPr lang="en-GB" sz="1800" b="1" dirty="0">
                <a:latin typeface="+mn-lt"/>
              </a:rPr>
              <a:t>Saving the output:</a:t>
            </a:r>
          </a:p>
        </p:txBody>
      </p:sp>
      <p:sp>
        <p:nvSpPr>
          <p:cNvPr id="3" name="Content Placeholder 2"/>
          <p:cNvSpPr>
            <a:spLocks noGrp="1"/>
          </p:cNvSpPr>
          <p:nvPr>
            <p:ph idx="1"/>
          </p:nvPr>
        </p:nvSpPr>
        <p:spPr>
          <a:xfrm>
            <a:off x="628650" y="2741656"/>
            <a:ext cx="7886700" cy="2766852"/>
          </a:xfrm>
        </p:spPr>
        <p:txBody>
          <a:bodyPr>
            <a:normAutofit/>
          </a:bodyPr>
          <a:lstStyle/>
          <a:p>
            <a:r>
              <a:rPr lang="en-GB" sz="1500" b="1" dirty="0"/>
              <a:t>Data file</a:t>
            </a:r>
          </a:p>
          <a:p>
            <a:pPr lvl="1"/>
            <a:r>
              <a:rPr lang="en-GB" sz="1500" b="1" dirty="0"/>
              <a:t>File &gt; Save as</a:t>
            </a:r>
            <a:r>
              <a:rPr lang="en-GB" sz="1500" dirty="0"/>
              <a:t> and save the data file with format ‘SPSS Statistics (*.</a:t>
            </a:r>
            <a:r>
              <a:rPr lang="en-GB" sz="1500" dirty="0" err="1"/>
              <a:t>sav</a:t>
            </a:r>
            <a:r>
              <a:rPr lang="en-GB" sz="1500" dirty="0"/>
              <a:t>)’. </a:t>
            </a:r>
          </a:p>
          <a:p>
            <a:r>
              <a:rPr lang="en-GB" sz="1500" b="1" dirty="0"/>
              <a:t>Output log file</a:t>
            </a:r>
            <a:r>
              <a:rPr lang="en-GB" sz="1500" dirty="0"/>
              <a:t> ‘Output[n] [Document[n]] IBM SPSS Statistics Viewer’</a:t>
            </a:r>
          </a:p>
          <a:p>
            <a:pPr lvl="1"/>
            <a:r>
              <a:rPr lang="en-GB" sz="1500" dirty="0"/>
              <a:t>use </a:t>
            </a:r>
            <a:r>
              <a:rPr lang="en-GB" sz="1500" b="1" dirty="0"/>
              <a:t>File &gt; Export</a:t>
            </a:r>
            <a:r>
              <a:rPr lang="en-GB" sz="1500" dirty="0"/>
              <a:t> to save it in .txt, .html or .pdf format</a:t>
            </a:r>
          </a:p>
          <a:p>
            <a:r>
              <a:rPr lang="en-GB" sz="1500" dirty="0"/>
              <a:t>Update the </a:t>
            </a:r>
            <a:r>
              <a:rPr lang="en-GB" sz="1500" b="1" dirty="0"/>
              <a:t>Data Log file </a:t>
            </a:r>
          </a:p>
        </p:txBody>
      </p:sp>
      <p:sp>
        <p:nvSpPr>
          <p:cNvPr id="4" name="Date Placeholder 3"/>
          <p:cNvSpPr>
            <a:spLocks noGrp="1"/>
          </p:cNvSpPr>
          <p:nvPr>
            <p:ph type="dt" sz="half" idx="10"/>
          </p:nvPr>
        </p:nvSpPr>
        <p:spPr/>
        <p:txBody>
          <a:bodyPr/>
          <a:lstStyle/>
          <a:p>
            <a:fld id="{FCA4EEB0-1055-4B04-A2AB-4C227D617579}"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31</a:t>
            </a:fld>
            <a:endParaRPr lang="en-GB"/>
          </a:p>
        </p:txBody>
      </p:sp>
    </p:spTree>
    <p:extLst>
      <p:ext uri="{BB962C8B-B14F-4D97-AF65-F5344CB8AC3E}">
        <p14:creationId xmlns:p14="http://schemas.microsoft.com/office/powerpoint/2010/main" val="4163553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0467"/>
            <a:ext cx="7886700" cy="583406"/>
          </a:xfrm>
        </p:spPr>
        <p:txBody>
          <a:bodyPr>
            <a:normAutofit/>
          </a:bodyPr>
          <a:lstStyle/>
          <a:p>
            <a:r>
              <a:rPr lang="en-GB" sz="1800" b="1" dirty="0">
                <a:latin typeface="+mn-lt"/>
              </a:rPr>
              <a:t>Common metadata management tasks in SPSS:</a:t>
            </a:r>
          </a:p>
        </p:txBody>
      </p:sp>
      <p:sp>
        <p:nvSpPr>
          <p:cNvPr id="3" name="Content Placeholder 2"/>
          <p:cNvSpPr>
            <a:spLocks noGrp="1"/>
          </p:cNvSpPr>
          <p:nvPr>
            <p:ph idx="1"/>
          </p:nvPr>
        </p:nvSpPr>
        <p:spPr>
          <a:xfrm>
            <a:off x="628650" y="2531269"/>
            <a:ext cx="7886700" cy="3103412"/>
          </a:xfrm>
        </p:spPr>
        <p:txBody>
          <a:bodyPr>
            <a:normAutofit/>
          </a:bodyPr>
          <a:lstStyle/>
          <a:p>
            <a:r>
              <a:rPr lang="en-GB" sz="1650" dirty="0" smtClean="0"/>
              <a:t>Add </a:t>
            </a:r>
            <a:r>
              <a:rPr lang="en-GB" sz="1650" dirty="0"/>
              <a:t>variable labels</a:t>
            </a:r>
          </a:p>
          <a:p>
            <a:r>
              <a:rPr lang="en-GB" sz="1650" dirty="0"/>
              <a:t>Optimize variable labels for output</a:t>
            </a:r>
          </a:p>
          <a:p>
            <a:r>
              <a:rPr lang="en-GB" sz="1650" dirty="0"/>
              <a:t>Add value labels to coded values, </a:t>
            </a:r>
            <a:r>
              <a:rPr lang="en-GB" sz="1650" dirty="0" err="1"/>
              <a:t>eg</a:t>
            </a:r>
            <a:r>
              <a:rPr lang="en-GB" sz="1650" dirty="0"/>
              <a:t> ‘1’ and ‘2’ for ‘male’ and ‘female’</a:t>
            </a:r>
          </a:p>
          <a:p>
            <a:r>
              <a:rPr lang="en-GB" sz="1650" dirty="0"/>
              <a:t>Optimize value labels for output</a:t>
            </a:r>
          </a:p>
          <a:p>
            <a:r>
              <a:rPr lang="en-GB" sz="1650" dirty="0"/>
              <a:t>Add missing data specifications, to avoid the inclusion of missing cases in your analyses</a:t>
            </a:r>
          </a:p>
          <a:p>
            <a:r>
              <a:rPr lang="en-GB" sz="1650" dirty="0"/>
              <a:t>Change size (width) and number of decimals (if applicable)</a:t>
            </a:r>
          </a:p>
          <a:p>
            <a:r>
              <a:rPr lang="en-GB" sz="1650" dirty="0"/>
              <a:t>Change variable measure type: nominal, ordinal, or </a:t>
            </a:r>
            <a:r>
              <a:rPr lang="en-GB" sz="1650" dirty="0" smtClean="0"/>
              <a:t>scale</a:t>
            </a:r>
          </a:p>
          <a:p>
            <a:r>
              <a:rPr lang="en-GB" sz="1650" dirty="0"/>
              <a:t>Rename variables</a:t>
            </a:r>
          </a:p>
          <a:p>
            <a:endParaRPr lang="en-GB" sz="1650" dirty="0"/>
          </a:p>
        </p:txBody>
      </p:sp>
      <p:sp>
        <p:nvSpPr>
          <p:cNvPr id="4" name="Date Placeholder 3"/>
          <p:cNvSpPr>
            <a:spLocks noGrp="1"/>
          </p:cNvSpPr>
          <p:nvPr>
            <p:ph type="dt" sz="half" idx="10"/>
          </p:nvPr>
        </p:nvSpPr>
        <p:spPr/>
        <p:txBody>
          <a:bodyPr/>
          <a:lstStyle/>
          <a:p>
            <a:fld id="{8E9F9E70-0F4C-43CD-894E-0A56EE9F0454}"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32</a:t>
            </a:fld>
            <a:endParaRPr lang="en-GB"/>
          </a:p>
        </p:txBody>
      </p:sp>
    </p:spTree>
    <p:extLst>
      <p:ext uri="{BB962C8B-B14F-4D97-AF65-F5344CB8AC3E}">
        <p14:creationId xmlns:p14="http://schemas.microsoft.com/office/powerpoint/2010/main" val="4002718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75537"/>
            <a:ext cx="7886700" cy="551324"/>
          </a:xfrm>
        </p:spPr>
        <p:txBody>
          <a:bodyPr>
            <a:normAutofit/>
          </a:bodyPr>
          <a:lstStyle/>
          <a:p>
            <a:r>
              <a:rPr lang="en-GB" sz="1800" b="1" dirty="0">
                <a:latin typeface="+mn-lt"/>
              </a:rPr>
              <a:t>Adding metadata: variable and value labels, and user-defined missing data codes</a:t>
            </a:r>
            <a:endParaRPr lang="en-GB" sz="1800" dirty="0">
              <a:latin typeface="+mn-lt"/>
            </a:endParaRPr>
          </a:p>
        </p:txBody>
      </p:sp>
      <p:sp>
        <p:nvSpPr>
          <p:cNvPr id="3" name="Content Placeholder 2"/>
          <p:cNvSpPr>
            <a:spLocks noGrp="1"/>
          </p:cNvSpPr>
          <p:nvPr>
            <p:ph idx="1"/>
          </p:nvPr>
        </p:nvSpPr>
        <p:spPr>
          <a:xfrm>
            <a:off x="628650" y="2772547"/>
            <a:ext cx="7886700" cy="2717425"/>
          </a:xfrm>
        </p:spPr>
        <p:txBody>
          <a:bodyPr>
            <a:normAutofit/>
          </a:bodyPr>
          <a:lstStyle/>
          <a:p>
            <a:pPr marL="0" indent="0">
              <a:buNone/>
            </a:pPr>
            <a:r>
              <a:rPr lang="en-GB" sz="1500" dirty="0"/>
              <a:t>Best done with a </a:t>
            </a:r>
            <a:r>
              <a:rPr lang="en-GB" sz="1500" b="1" dirty="0"/>
              <a:t>syntax file </a:t>
            </a:r>
            <a:r>
              <a:rPr lang="en-GB" sz="1500" dirty="0"/>
              <a:t>containing:</a:t>
            </a:r>
          </a:p>
          <a:p>
            <a:pPr lvl="1"/>
            <a:r>
              <a:rPr lang="en-GB" sz="1500" b="1" dirty="0"/>
              <a:t>Data statement </a:t>
            </a:r>
            <a:r>
              <a:rPr lang="en-GB" sz="1500" dirty="0"/>
              <a:t>(if your file is </a:t>
            </a:r>
            <a:r>
              <a:rPr lang="en-GB" sz="1500" dirty="0" err="1"/>
              <a:t>eg</a:t>
            </a:r>
            <a:r>
              <a:rPr lang="en-GB" sz="1500" dirty="0"/>
              <a:t> fixed format) – in our example, SPSS took this information from the .csv file structure, so we don’t need one</a:t>
            </a:r>
          </a:p>
          <a:p>
            <a:pPr lvl="1"/>
            <a:r>
              <a:rPr lang="en-GB" sz="1500" b="1" dirty="0"/>
              <a:t>Variable labels </a:t>
            </a:r>
            <a:r>
              <a:rPr lang="en-GB" sz="1500" dirty="0"/>
              <a:t>– </a:t>
            </a:r>
            <a:r>
              <a:rPr lang="en-GB" sz="1500" dirty="0" err="1"/>
              <a:t>eg</a:t>
            </a:r>
            <a:r>
              <a:rPr lang="en-GB" sz="1500" dirty="0"/>
              <a:t> survey question text, or description of content of each variable</a:t>
            </a:r>
          </a:p>
          <a:p>
            <a:pPr lvl="1"/>
            <a:r>
              <a:rPr lang="en-GB" sz="1500" b="1" dirty="0"/>
              <a:t>Value labels </a:t>
            </a:r>
            <a:r>
              <a:rPr lang="en-GB" sz="1500" dirty="0"/>
              <a:t>–codes (numeric or alphabetic) used in each variable and what they mean</a:t>
            </a:r>
          </a:p>
          <a:p>
            <a:pPr lvl="1"/>
            <a:r>
              <a:rPr lang="en-GB" sz="1500" b="1" dirty="0"/>
              <a:t>Missing values </a:t>
            </a:r>
            <a:r>
              <a:rPr lang="en-GB" sz="1500" dirty="0"/>
              <a:t>(user defined)</a:t>
            </a:r>
          </a:p>
          <a:p>
            <a:pPr marL="0" indent="0">
              <a:buNone/>
            </a:pPr>
            <a:r>
              <a:rPr lang="en-GB" sz="1500" dirty="0"/>
              <a:t>The alternative is to type this information in in the Variable View window, but this can be a lot of work, especially if you have a lot of variables.</a:t>
            </a:r>
          </a:p>
        </p:txBody>
      </p:sp>
      <p:sp>
        <p:nvSpPr>
          <p:cNvPr id="4" name="Date Placeholder 3"/>
          <p:cNvSpPr>
            <a:spLocks noGrp="1"/>
          </p:cNvSpPr>
          <p:nvPr>
            <p:ph type="dt" sz="half" idx="10"/>
          </p:nvPr>
        </p:nvSpPr>
        <p:spPr/>
        <p:txBody>
          <a:bodyPr/>
          <a:lstStyle/>
          <a:p>
            <a:fld id="{B62279E3-B32C-43A4-A2D5-89AFC574C415}" type="datetime1">
              <a:rPr lang="en-GB" smtClean="0"/>
              <a:t>11/11/2016</a:t>
            </a:fld>
            <a:endParaRPr lang="en-GB" dirty="0"/>
          </a:p>
        </p:txBody>
      </p:sp>
      <p:sp>
        <p:nvSpPr>
          <p:cNvPr id="5" name="Slide Number Placeholder 4"/>
          <p:cNvSpPr>
            <a:spLocks noGrp="1"/>
          </p:cNvSpPr>
          <p:nvPr>
            <p:ph type="sldNum" sz="quarter" idx="12"/>
          </p:nvPr>
        </p:nvSpPr>
        <p:spPr/>
        <p:txBody>
          <a:bodyPr/>
          <a:lstStyle/>
          <a:p>
            <a:fld id="{62A7262D-BD2D-4120-AA33-513B60EDCA13}" type="slidenum">
              <a:rPr lang="en-GB" smtClean="0"/>
              <a:t>33</a:t>
            </a:fld>
            <a:endParaRPr lang="en-GB"/>
          </a:p>
        </p:txBody>
      </p:sp>
    </p:spTree>
    <p:extLst>
      <p:ext uri="{BB962C8B-B14F-4D97-AF65-F5344CB8AC3E}">
        <p14:creationId xmlns:p14="http://schemas.microsoft.com/office/powerpoint/2010/main" val="1299195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16844"/>
            <a:ext cx="7886700" cy="611981"/>
          </a:xfrm>
        </p:spPr>
        <p:txBody>
          <a:bodyPr>
            <a:normAutofit/>
          </a:bodyPr>
          <a:lstStyle/>
          <a:p>
            <a:r>
              <a:rPr lang="en-GB" sz="1800" b="1" dirty="0">
                <a:latin typeface="+mn-lt"/>
              </a:rPr>
              <a:t>You need syntax files when:</a:t>
            </a:r>
          </a:p>
        </p:txBody>
      </p:sp>
      <p:sp>
        <p:nvSpPr>
          <p:cNvPr id="6" name="Rectangle 1"/>
          <p:cNvSpPr>
            <a:spLocks noGrp="1" noChangeArrowheads="1"/>
          </p:cNvSpPr>
          <p:nvPr>
            <p:ph idx="1"/>
          </p:nvPr>
        </p:nvSpPr>
        <p:spPr bwMode="auto">
          <a:xfrm>
            <a:off x="628650" y="1916743"/>
            <a:ext cx="7799251" cy="281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spAutoFit/>
          </a:bodyPr>
          <a:lstStyle/>
          <a:p>
            <a:pPr marL="0" indent="0" eaLnBrk="0" fontAlgn="base" hangingPunct="0">
              <a:lnSpc>
                <a:spcPct val="100000"/>
              </a:lnSpc>
              <a:spcBef>
                <a:spcPct val="0"/>
              </a:spcBef>
              <a:spcAft>
                <a:spcPct val="0"/>
              </a:spcAft>
              <a:buNone/>
            </a:pPr>
            <a:endParaRPr lang="en-US" altLang="en-US" sz="1350" dirty="0">
              <a:latin typeface="Arial" panose="020B0604020202020204" pitchFamily="34" charset="0"/>
            </a:endParaRPr>
          </a:p>
          <a:p>
            <a:pPr marL="0" indent="0" eaLnBrk="0" fontAlgn="base" hangingPunct="0">
              <a:lnSpc>
                <a:spcPct val="100000"/>
              </a:lnSpc>
              <a:spcBef>
                <a:spcPct val="0"/>
              </a:spcBef>
              <a:spcAft>
                <a:spcPct val="0"/>
              </a:spcAft>
              <a:buFontTx/>
              <a:buChar char="•"/>
            </a:pPr>
            <a:r>
              <a:rPr lang="en-US" altLang="en-US" sz="1500" dirty="0">
                <a:latin typeface="Arial" panose="020B0604020202020204" pitchFamily="34" charset="0"/>
              </a:rPr>
              <a:t> You want to make your analyses repetitive, i.e. easily reproducible on different or </a:t>
            </a:r>
          </a:p>
          <a:p>
            <a:pPr marL="0" indent="0" eaLnBrk="0" fontAlgn="base" hangingPunct="0">
              <a:lnSpc>
                <a:spcPct val="100000"/>
              </a:lnSpc>
              <a:spcBef>
                <a:spcPct val="0"/>
              </a:spcBef>
              <a:spcAft>
                <a:spcPct val="0"/>
              </a:spcAft>
              <a:buNone/>
            </a:pPr>
            <a:r>
              <a:rPr lang="en-US" altLang="en-US" sz="1500" dirty="0">
                <a:latin typeface="Arial" panose="020B0604020202020204" pitchFamily="34" charset="0"/>
              </a:rPr>
              <a:t>changed data set </a:t>
            </a:r>
          </a:p>
          <a:p>
            <a:pPr marL="0" indent="0" eaLnBrk="0" fontAlgn="base" hangingPunct="0">
              <a:lnSpc>
                <a:spcPct val="100000"/>
              </a:lnSpc>
              <a:spcBef>
                <a:spcPct val="0"/>
              </a:spcBef>
              <a:spcAft>
                <a:spcPct val="0"/>
              </a:spcAft>
              <a:buFontTx/>
              <a:buChar char="•"/>
            </a:pPr>
            <a:r>
              <a:rPr lang="en-US" altLang="en-US" sz="1500" dirty="0">
                <a:latin typeface="Arial" panose="020B0604020202020204" pitchFamily="34" charset="0"/>
              </a:rPr>
              <a:t> You want to have the option of correcting some details in your analysis path while </a:t>
            </a:r>
          </a:p>
          <a:p>
            <a:pPr marL="0" indent="0" eaLnBrk="0" fontAlgn="base" hangingPunct="0">
              <a:lnSpc>
                <a:spcPct val="100000"/>
              </a:lnSpc>
              <a:spcBef>
                <a:spcPct val="0"/>
              </a:spcBef>
              <a:spcAft>
                <a:spcPct val="0"/>
              </a:spcAft>
              <a:buNone/>
            </a:pPr>
            <a:r>
              <a:rPr lang="en-US" altLang="en-US" sz="1500" dirty="0">
                <a:latin typeface="Arial" panose="020B0604020202020204" pitchFamily="34" charset="0"/>
              </a:rPr>
              <a:t>keep the rest unchanged </a:t>
            </a:r>
          </a:p>
          <a:p>
            <a:pPr marL="0" indent="0" eaLnBrk="0" fontAlgn="base" hangingPunct="0">
              <a:lnSpc>
                <a:spcPct val="100000"/>
              </a:lnSpc>
              <a:spcBef>
                <a:spcPct val="0"/>
              </a:spcBef>
              <a:spcAft>
                <a:spcPct val="0"/>
              </a:spcAft>
              <a:buFontTx/>
              <a:buChar char="•"/>
            </a:pPr>
            <a:r>
              <a:rPr lang="en-US" altLang="en-US" sz="1500" dirty="0">
                <a:latin typeface="Arial" panose="020B0604020202020204" pitchFamily="34" charset="0"/>
              </a:rPr>
              <a:t> Some operations are best automated in programming constructs, such as </a:t>
            </a:r>
            <a:r>
              <a:rPr lang="en-US" altLang="en-US" sz="1500" dirty="0" err="1">
                <a:latin typeface="Arial" panose="020B0604020202020204" pitchFamily="34" charset="0"/>
              </a:rPr>
              <a:t>IFs</a:t>
            </a:r>
            <a:r>
              <a:rPr lang="en-US" altLang="en-US" sz="1500" dirty="0">
                <a:latin typeface="Arial" panose="020B0604020202020204" pitchFamily="34" charset="0"/>
              </a:rPr>
              <a:t> or </a:t>
            </a:r>
            <a:r>
              <a:rPr lang="en-US" altLang="en-US" sz="1500" dirty="0" err="1">
                <a:latin typeface="Arial" panose="020B0604020202020204" pitchFamily="34" charset="0"/>
              </a:rPr>
              <a:t>LOOPs</a:t>
            </a:r>
            <a:r>
              <a:rPr lang="en-US" altLang="en-US" sz="1500" dirty="0">
                <a:latin typeface="Arial" panose="020B0604020202020204" pitchFamily="34" charset="0"/>
              </a:rPr>
              <a:t> </a:t>
            </a:r>
          </a:p>
          <a:p>
            <a:pPr marL="0" indent="0" eaLnBrk="0" fontAlgn="base" hangingPunct="0">
              <a:lnSpc>
                <a:spcPct val="100000"/>
              </a:lnSpc>
              <a:spcBef>
                <a:spcPct val="0"/>
              </a:spcBef>
              <a:spcAft>
                <a:spcPct val="0"/>
              </a:spcAft>
              <a:buFontTx/>
              <a:buChar char="•"/>
            </a:pPr>
            <a:r>
              <a:rPr lang="en-US" altLang="en-US" sz="1500" dirty="0">
                <a:latin typeface="Arial" panose="020B0604020202020204" pitchFamily="34" charset="0"/>
              </a:rPr>
              <a:t> You want a clear log of all your analysis steps, including comments </a:t>
            </a:r>
          </a:p>
          <a:p>
            <a:pPr marL="0" indent="0" eaLnBrk="0" fontAlgn="base" hangingPunct="0">
              <a:lnSpc>
                <a:spcPct val="100000"/>
              </a:lnSpc>
              <a:spcBef>
                <a:spcPct val="0"/>
              </a:spcBef>
              <a:spcAft>
                <a:spcPct val="0"/>
              </a:spcAft>
              <a:buFontTx/>
              <a:buChar char="•"/>
            </a:pPr>
            <a:r>
              <a:rPr lang="en-US" altLang="en-US" sz="1500" dirty="0">
                <a:latin typeface="Arial" panose="020B0604020202020204" pitchFamily="34" charset="0"/>
              </a:rPr>
              <a:t> You need procedures or options which are available only with syntax </a:t>
            </a:r>
          </a:p>
          <a:p>
            <a:pPr marL="0" indent="0" eaLnBrk="0" fontAlgn="base" hangingPunct="0">
              <a:lnSpc>
                <a:spcPct val="100000"/>
              </a:lnSpc>
              <a:spcBef>
                <a:spcPct val="0"/>
              </a:spcBef>
              <a:spcAft>
                <a:spcPct val="0"/>
              </a:spcAft>
              <a:buFontTx/>
              <a:buChar char="•"/>
            </a:pPr>
            <a:r>
              <a:rPr lang="en-US" altLang="en-US" sz="1500" dirty="0">
                <a:latin typeface="Arial" panose="020B0604020202020204" pitchFamily="34" charset="0"/>
              </a:rPr>
              <a:t> You want to save custom data transformations in order to use it them</a:t>
            </a:r>
          </a:p>
          <a:p>
            <a:pPr marL="0" indent="0" eaLnBrk="0" fontAlgn="base" hangingPunct="0">
              <a:lnSpc>
                <a:spcPct val="100000"/>
              </a:lnSpc>
              <a:spcBef>
                <a:spcPct val="0"/>
              </a:spcBef>
              <a:spcAft>
                <a:spcPct val="0"/>
              </a:spcAft>
              <a:buNone/>
            </a:pPr>
            <a:r>
              <a:rPr lang="en-US" altLang="en-US" sz="1500" dirty="0">
                <a:latin typeface="Arial" panose="020B0604020202020204" pitchFamily="34" charset="0"/>
              </a:rPr>
              <a:t>later in other analyses </a:t>
            </a:r>
          </a:p>
          <a:p>
            <a:pPr marL="0" indent="0" eaLnBrk="0" fontAlgn="base" hangingPunct="0">
              <a:lnSpc>
                <a:spcPct val="100000"/>
              </a:lnSpc>
              <a:spcBef>
                <a:spcPct val="0"/>
              </a:spcBef>
              <a:spcAft>
                <a:spcPct val="0"/>
              </a:spcAft>
              <a:buFontTx/>
              <a:buChar char="•"/>
            </a:pPr>
            <a:r>
              <a:rPr lang="en-US" altLang="en-US" sz="1500" dirty="0">
                <a:latin typeface="Arial" panose="020B0604020202020204" pitchFamily="34" charset="0"/>
              </a:rPr>
              <a:t> You want to integrate your analysis in some external application which uses the power </a:t>
            </a:r>
          </a:p>
          <a:p>
            <a:pPr marL="0" indent="0" eaLnBrk="0" fontAlgn="base" hangingPunct="0">
              <a:lnSpc>
                <a:spcPct val="100000"/>
              </a:lnSpc>
              <a:spcBef>
                <a:spcPct val="0"/>
              </a:spcBef>
              <a:spcAft>
                <a:spcPct val="0"/>
              </a:spcAft>
              <a:buNone/>
            </a:pPr>
            <a:r>
              <a:rPr lang="en-US" altLang="en-US" sz="1500" dirty="0">
                <a:latin typeface="Arial" panose="020B0604020202020204" pitchFamily="34" charset="0"/>
              </a:rPr>
              <a:t>of SPSS for data processing </a:t>
            </a:r>
          </a:p>
        </p:txBody>
      </p:sp>
      <p:sp>
        <p:nvSpPr>
          <p:cNvPr id="4" name="Date Placeholder 3"/>
          <p:cNvSpPr>
            <a:spLocks noGrp="1"/>
          </p:cNvSpPr>
          <p:nvPr>
            <p:ph type="dt" sz="half" idx="10"/>
          </p:nvPr>
        </p:nvSpPr>
        <p:spPr/>
        <p:txBody>
          <a:bodyPr/>
          <a:lstStyle/>
          <a:p>
            <a:fld id="{8E9F9E70-0F4C-43CD-894E-0A56EE9F0454}"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34</a:t>
            </a:fld>
            <a:endParaRPr lang="en-GB"/>
          </a:p>
        </p:txBody>
      </p:sp>
      <p:sp>
        <p:nvSpPr>
          <p:cNvPr id="7" name="TextBox 6"/>
          <p:cNvSpPr txBox="1"/>
          <p:nvPr/>
        </p:nvSpPr>
        <p:spPr>
          <a:xfrm>
            <a:off x="714375" y="5124450"/>
            <a:ext cx="4580998" cy="300082"/>
          </a:xfrm>
          <a:prstGeom prst="rect">
            <a:avLst/>
          </a:prstGeom>
          <a:noFill/>
        </p:spPr>
        <p:txBody>
          <a:bodyPr wrap="none" rtlCol="0">
            <a:spAutoFit/>
          </a:bodyPr>
          <a:lstStyle/>
          <a:p>
            <a:r>
              <a:rPr lang="en-GB" sz="1350" dirty="0"/>
              <a:t>Source: </a:t>
            </a:r>
            <a:r>
              <a:rPr lang="en-GB" sz="1350" dirty="0" err="1"/>
              <a:t>Raynald’s</a:t>
            </a:r>
            <a:r>
              <a:rPr lang="en-GB" sz="1350" dirty="0"/>
              <a:t> SPSS tools &lt;http://spsstools.net/en/syntax/&gt;</a:t>
            </a:r>
          </a:p>
        </p:txBody>
      </p:sp>
    </p:spTree>
    <p:extLst>
      <p:ext uri="{BB962C8B-B14F-4D97-AF65-F5344CB8AC3E}">
        <p14:creationId xmlns:p14="http://schemas.microsoft.com/office/powerpoint/2010/main" val="4171356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9703"/>
            <a:ext cx="7886700" cy="1325563"/>
          </a:xfrm>
        </p:spPr>
        <p:txBody>
          <a:bodyPr>
            <a:normAutofit/>
          </a:bodyPr>
          <a:lstStyle/>
          <a:p>
            <a:r>
              <a:rPr lang="en-GB" sz="1800" b="1" dirty="0">
                <a:latin typeface="+mn-lt"/>
              </a:rPr>
              <a:t>Where do syntax files for reading in the data come from?</a:t>
            </a:r>
          </a:p>
        </p:txBody>
      </p:sp>
      <p:sp>
        <p:nvSpPr>
          <p:cNvPr id="3" name="Content Placeholder 2"/>
          <p:cNvSpPr>
            <a:spLocks noGrp="1"/>
          </p:cNvSpPr>
          <p:nvPr>
            <p:ph idx="1"/>
          </p:nvPr>
        </p:nvSpPr>
        <p:spPr>
          <a:xfrm>
            <a:off x="628650" y="2125266"/>
            <a:ext cx="7886700" cy="3399234"/>
          </a:xfrm>
        </p:spPr>
        <p:txBody>
          <a:bodyPr>
            <a:normAutofit/>
          </a:bodyPr>
          <a:lstStyle/>
          <a:p>
            <a:r>
              <a:rPr lang="en-GB" sz="1500" dirty="0"/>
              <a:t>If you have collected your own data</a:t>
            </a:r>
          </a:p>
          <a:p>
            <a:pPr lvl="1"/>
            <a:r>
              <a:rPr lang="en-GB" sz="1350" dirty="0"/>
              <a:t>You should write your own syntax file as you plan, collect and code the data.</a:t>
            </a:r>
          </a:p>
          <a:p>
            <a:pPr lvl="1"/>
            <a:r>
              <a:rPr lang="en-GB" sz="1350" dirty="0"/>
              <a:t>Alternatively, some sites, such as the Bristol Online Surveys (</a:t>
            </a:r>
            <a:r>
              <a:rPr lang="en-GB" sz="1350" dirty="0" err="1"/>
              <a:t>BOS</a:t>
            </a:r>
            <a:r>
              <a:rPr lang="en-GB" sz="1350" dirty="0"/>
              <a:t>) site, will provide documentation as to what the questions in your survey were, and what the responses were, but you will likely have to reformat that information so that SPSS can read it.</a:t>
            </a:r>
          </a:p>
          <a:p>
            <a:r>
              <a:rPr lang="en-GB" sz="1500" dirty="0"/>
              <a:t>If you are doing secondary analysis, </a:t>
            </a:r>
            <a:r>
              <a:rPr lang="en-GB" sz="1500" dirty="0" err="1"/>
              <a:t>ie</a:t>
            </a:r>
            <a:r>
              <a:rPr lang="en-GB" sz="1500" dirty="0"/>
              <a:t> using data from another source</a:t>
            </a:r>
          </a:p>
          <a:p>
            <a:pPr lvl="1"/>
            <a:r>
              <a:rPr lang="en-GB" sz="1350" dirty="0"/>
              <a:t>If the data are from a data archive, that archive should also provide the syntax to read the file</a:t>
            </a:r>
          </a:p>
          <a:p>
            <a:pPr lvl="1"/>
            <a:r>
              <a:rPr lang="en-GB" sz="1350" dirty="0"/>
              <a:t>If the data are from somewhere else, </a:t>
            </a:r>
            <a:r>
              <a:rPr lang="en-GB" sz="1350" dirty="0" err="1"/>
              <a:t>eg</a:t>
            </a:r>
            <a:r>
              <a:rPr lang="en-GB" sz="1350" dirty="0"/>
              <a:t> on the WWW, look to see if a syntax file is provided</a:t>
            </a:r>
          </a:p>
          <a:p>
            <a:pPr lvl="1"/>
            <a:r>
              <a:rPr lang="en-GB" sz="1350" dirty="0"/>
              <a:t>Failing a syntax file, look for some other type of document that explains what is in each variable and how it is coded. You will then need to write your own syntax file.</a:t>
            </a:r>
          </a:p>
          <a:p>
            <a:pPr lvl="1"/>
            <a:r>
              <a:rPr lang="en-GB" sz="1350" dirty="0"/>
              <a:t>And failing that, you should think twice about using the data, if you have no documentation as to how it was collected, coded, and what variables it contains, and how they are coded.</a:t>
            </a:r>
          </a:p>
        </p:txBody>
      </p:sp>
      <p:sp>
        <p:nvSpPr>
          <p:cNvPr id="4" name="Date Placeholder 3"/>
          <p:cNvSpPr>
            <a:spLocks noGrp="1"/>
          </p:cNvSpPr>
          <p:nvPr>
            <p:ph type="dt" sz="half" idx="10"/>
          </p:nvPr>
        </p:nvSpPr>
        <p:spPr/>
        <p:txBody>
          <a:bodyPr/>
          <a:lstStyle/>
          <a:p>
            <a:fld id="{6A8838AA-0385-4DD1-B5C5-EE565CDC1BC4}" type="datetime1">
              <a:rPr lang="en-GB" smtClean="0"/>
              <a:t>11/11/2016</a:t>
            </a:fld>
            <a:endParaRPr lang="en-GB" dirty="0"/>
          </a:p>
        </p:txBody>
      </p:sp>
      <p:sp>
        <p:nvSpPr>
          <p:cNvPr id="5" name="Slide Number Placeholder 4"/>
          <p:cNvSpPr>
            <a:spLocks noGrp="1"/>
          </p:cNvSpPr>
          <p:nvPr>
            <p:ph type="sldNum" sz="quarter" idx="12"/>
          </p:nvPr>
        </p:nvSpPr>
        <p:spPr/>
        <p:txBody>
          <a:bodyPr/>
          <a:lstStyle/>
          <a:p>
            <a:fld id="{62A7262D-BD2D-4120-AA33-513B60EDCA13}" type="slidenum">
              <a:rPr lang="en-GB" smtClean="0"/>
              <a:t>35</a:t>
            </a:fld>
            <a:endParaRPr lang="en-GB"/>
          </a:p>
        </p:txBody>
      </p:sp>
    </p:spTree>
    <p:extLst>
      <p:ext uri="{BB962C8B-B14F-4D97-AF65-F5344CB8AC3E}">
        <p14:creationId xmlns:p14="http://schemas.microsoft.com/office/powerpoint/2010/main" val="690382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dirty="0">
                <a:latin typeface="+mn-lt"/>
              </a:rPr>
              <a:t>Advantages to using a syntax file:</a:t>
            </a:r>
          </a:p>
        </p:txBody>
      </p:sp>
      <p:sp>
        <p:nvSpPr>
          <p:cNvPr id="3" name="Content Placeholder 2"/>
          <p:cNvSpPr>
            <a:spLocks noGrp="1"/>
          </p:cNvSpPr>
          <p:nvPr>
            <p:ph idx="1"/>
          </p:nvPr>
        </p:nvSpPr>
        <p:spPr/>
        <p:txBody>
          <a:bodyPr/>
          <a:lstStyle/>
          <a:p>
            <a:r>
              <a:rPr lang="en-GB" sz="1500" dirty="0"/>
              <a:t>a handful of commands/subcommands are available via syntax but not via the drop-down menus, </a:t>
            </a:r>
            <a:r>
              <a:rPr lang="en-GB" sz="1500" dirty="0" err="1"/>
              <a:t>eg</a:t>
            </a:r>
            <a:r>
              <a:rPr lang="en-GB" sz="1500" dirty="0"/>
              <a:t> </a:t>
            </a:r>
            <a:r>
              <a:rPr lang="en-GB" sz="1500" b="1" dirty="0"/>
              <a:t>temporary, missing=include</a:t>
            </a:r>
            <a:r>
              <a:rPr lang="en-GB" sz="1500" dirty="0"/>
              <a:t>, </a:t>
            </a:r>
            <a:r>
              <a:rPr lang="en-GB" sz="1500" b="1" dirty="0" err="1"/>
              <a:t>manova</a:t>
            </a:r>
            <a:endParaRPr lang="en-GB" sz="1500" b="1" dirty="0"/>
          </a:p>
          <a:p>
            <a:pPr lvl="0"/>
            <a:r>
              <a:rPr lang="en-GB" sz="1500" dirty="0"/>
              <a:t>for some procedures, syntax is actually easier and more flexible than using the menus (and vice versa.</a:t>
            </a:r>
          </a:p>
          <a:p>
            <a:r>
              <a:rPr lang="en-GB" sz="1500" dirty="0"/>
              <a:t>perform with one click all the variable recoding/checking and labelling assignments necessary on a variable or group of variables</a:t>
            </a:r>
          </a:p>
          <a:p>
            <a:r>
              <a:rPr lang="en-GB" sz="1500" dirty="0"/>
              <a:t>you can recycle text (cut and paste) to re-use the same set of syntax (the runs that worked, of course)</a:t>
            </a:r>
          </a:p>
          <a:p>
            <a:r>
              <a:rPr lang="en-GB" sz="1500" dirty="0"/>
              <a:t>annotate with COMMENTS as a reminder of what each set of commands does, for future reference. COMMENTS will be included in your output files.</a:t>
            </a:r>
          </a:p>
          <a:p>
            <a:pPr marL="0" indent="0">
              <a:buNone/>
            </a:pPr>
            <a:endParaRPr lang="en-GB" dirty="0"/>
          </a:p>
        </p:txBody>
      </p:sp>
      <p:sp>
        <p:nvSpPr>
          <p:cNvPr id="4" name="Date Placeholder 3"/>
          <p:cNvSpPr>
            <a:spLocks noGrp="1"/>
          </p:cNvSpPr>
          <p:nvPr>
            <p:ph type="dt" sz="half" idx="10"/>
          </p:nvPr>
        </p:nvSpPr>
        <p:spPr/>
        <p:txBody>
          <a:bodyPr/>
          <a:lstStyle/>
          <a:p>
            <a:fld id="{995758C1-BA54-4A83-99DB-A71F44ED744F}"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36</a:t>
            </a:fld>
            <a:endParaRPr lang="en-GB"/>
          </a:p>
        </p:txBody>
      </p:sp>
    </p:spTree>
    <p:extLst>
      <p:ext uri="{BB962C8B-B14F-4D97-AF65-F5344CB8AC3E}">
        <p14:creationId xmlns:p14="http://schemas.microsoft.com/office/powerpoint/2010/main" val="31718541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12159"/>
            <a:ext cx="7886700" cy="526610"/>
          </a:xfrm>
        </p:spPr>
        <p:txBody>
          <a:bodyPr>
            <a:normAutofit/>
          </a:bodyPr>
          <a:lstStyle/>
          <a:p>
            <a:r>
              <a:rPr lang="en-GB" sz="1800" b="1" dirty="0">
                <a:latin typeface="+mn-lt"/>
              </a:rPr>
              <a:t>SPSS syntax rules</a:t>
            </a:r>
          </a:p>
        </p:txBody>
      </p:sp>
      <p:sp>
        <p:nvSpPr>
          <p:cNvPr id="3" name="Content Placeholder 2"/>
          <p:cNvSpPr>
            <a:spLocks noGrp="1"/>
          </p:cNvSpPr>
          <p:nvPr>
            <p:ph idx="1"/>
          </p:nvPr>
        </p:nvSpPr>
        <p:spPr>
          <a:xfrm>
            <a:off x="628650" y="2167066"/>
            <a:ext cx="7886700" cy="2556787"/>
          </a:xfrm>
        </p:spPr>
        <p:txBody>
          <a:bodyPr>
            <a:normAutofit fontScale="92500" lnSpcReduction="10000"/>
          </a:bodyPr>
          <a:lstStyle/>
          <a:p>
            <a:r>
              <a:rPr lang="en-GB" sz="1500" dirty="0"/>
              <a:t>Commands must start on a new line, but may start in any column (older versions: column ‘1’)</a:t>
            </a:r>
          </a:p>
          <a:p>
            <a:r>
              <a:rPr lang="en-GB" sz="1500" dirty="0"/>
              <a:t>Commands must end with a full stop (‘.’)</a:t>
            </a:r>
          </a:p>
          <a:p>
            <a:r>
              <a:rPr lang="en-GB" sz="1500" dirty="0"/>
              <a:t>Commands are not case sensitive. </a:t>
            </a:r>
            <a:r>
              <a:rPr lang="en-GB" sz="1500" dirty="0" err="1"/>
              <a:t>Ie</a:t>
            </a:r>
            <a:r>
              <a:rPr lang="en-GB" sz="1500" dirty="0"/>
              <a:t> ‘FREQS’ = ‘</a:t>
            </a:r>
            <a:r>
              <a:rPr lang="en-GB" sz="1500" dirty="0" err="1"/>
              <a:t>freqs</a:t>
            </a:r>
            <a:r>
              <a:rPr lang="en-GB" sz="1500" dirty="0"/>
              <a:t>’</a:t>
            </a:r>
          </a:p>
          <a:p>
            <a:r>
              <a:rPr lang="en-GB" sz="1500" dirty="0"/>
              <a:t>Each line of command syntax must be less than 256 characters in length</a:t>
            </a:r>
          </a:p>
          <a:p>
            <a:r>
              <a:rPr lang="en-GB" sz="1500" dirty="0"/>
              <a:t>Subcommands usually start with a forward slash (‘/’)</a:t>
            </a:r>
          </a:p>
          <a:p>
            <a:pPr lvl="0"/>
            <a:r>
              <a:rPr lang="en-GB" sz="1500" dirty="0"/>
              <a:t>Add comments to syntax (preceded by asterisk ‘*’ or ‘COMMENT’, and ending with a full stop) before or after commands, but not in the middle of commands and their subcommands.</a:t>
            </a:r>
          </a:p>
          <a:p>
            <a:pPr lvl="0"/>
            <a:r>
              <a:rPr lang="en-GB" sz="1500" dirty="0"/>
              <a:t>Many commands can be truncated (to 3-4 letters), but variable names must be spelled out in full</a:t>
            </a:r>
          </a:p>
          <a:p>
            <a:pPr lvl="0"/>
            <a:r>
              <a:rPr lang="en-GB" sz="1500" dirty="0"/>
              <a:t>Must use a full stop (‘.’) to indicate decimals</a:t>
            </a:r>
          </a:p>
          <a:p>
            <a:endParaRPr lang="en-GB" dirty="0" smtClean="0"/>
          </a:p>
          <a:p>
            <a:endParaRPr lang="en-GB" dirty="0"/>
          </a:p>
        </p:txBody>
      </p:sp>
      <p:sp>
        <p:nvSpPr>
          <p:cNvPr id="4" name="Date Placeholder 3"/>
          <p:cNvSpPr>
            <a:spLocks noGrp="1"/>
          </p:cNvSpPr>
          <p:nvPr>
            <p:ph type="dt" sz="half" idx="10"/>
          </p:nvPr>
        </p:nvSpPr>
        <p:spPr/>
        <p:txBody>
          <a:bodyPr/>
          <a:lstStyle/>
          <a:p>
            <a:fld id="{DBF384A5-93FD-43B6-9B6D-9BF1EC8F0277}"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37</a:t>
            </a:fld>
            <a:endParaRPr lang="en-GB"/>
          </a:p>
        </p:txBody>
      </p:sp>
    </p:spTree>
    <p:extLst>
      <p:ext uri="{BB962C8B-B14F-4D97-AF65-F5344CB8AC3E}">
        <p14:creationId xmlns:p14="http://schemas.microsoft.com/office/powerpoint/2010/main" val="374483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97794"/>
            <a:ext cx="7886700" cy="631031"/>
          </a:xfrm>
        </p:spPr>
        <p:txBody>
          <a:bodyPr/>
          <a:lstStyle/>
          <a:p>
            <a:r>
              <a:rPr lang="en-GB" sz="1800" b="1" dirty="0">
                <a:latin typeface="+mn-lt"/>
              </a:rPr>
              <a:t>To generate syntax from SPSS:</a:t>
            </a:r>
          </a:p>
        </p:txBody>
      </p:sp>
      <p:sp>
        <p:nvSpPr>
          <p:cNvPr id="3" name="Content Placeholder 2"/>
          <p:cNvSpPr>
            <a:spLocks noGrp="1"/>
          </p:cNvSpPr>
          <p:nvPr>
            <p:ph idx="1"/>
          </p:nvPr>
        </p:nvSpPr>
        <p:spPr>
          <a:xfrm>
            <a:off x="628650" y="2187575"/>
            <a:ext cx="7886700" cy="4351338"/>
          </a:xfrm>
        </p:spPr>
        <p:txBody>
          <a:bodyPr>
            <a:normAutofit/>
          </a:bodyPr>
          <a:lstStyle/>
          <a:p>
            <a:r>
              <a:rPr lang="en-GB" sz="1500" dirty="0"/>
              <a:t>If unsure about how to write a particular set of syntax, try to find the procedure via the drop-down menus</a:t>
            </a:r>
          </a:p>
          <a:p>
            <a:r>
              <a:rPr lang="en-GB" sz="1500" dirty="0"/>
              <a:t>Many procedures have a ‘Paste‘ button beside the ‘OK’ button</a:t>
            </a:r>
          </a:p>
          <a:p>
            <a:r>
              <a:rPr lang="en-GB" sz="1500" dirty="0"/>
              <a:t>Clicking on the ‘Paste’ button will cause the syntax for the current procedure to be written to the current syntax file, if you have one already open</a:t>
            </a:r>
          </a:p>
          <a:p>
            <a:r>
              <a:rPr lang="en-GB" sz="1500" dirty="0"/>
              <a:t>If you do not have a syntax file open, SPSS will create one</a:t>
            </a:r>
          </a:p>
          <a:p>
            <a:r>
              <a:rPr lang="en-GB" sz="1500" dirty="0"/>
              <a:t>Note: if you use the ‘Paste’ button, the procedure will not actually be run until you select the set of syntax and click the ‘Run’ button on the SPSS tool bar</a:t>
            </a:r>
          </a:p>
          <a:p>
            <a:r>
              <a:rPr lang="en-GB" sz="1500" dirty="0"/>
              <a:t>Syntax can be edited, and ‘recycled’</a:t>
            </a:r>
          </a:p>
        </p:txBody>
      </p:sp>
      <p:sp>
        <p:nvSpPr>
          <p:cNvPr id="4" name="Date Placeholder 3"/>
          <p:cNvSpPr>
            <a:spLocks noGrp="1"/>
          </p:cNvSpPr>
          <p:nvPr>
            <p:ph type="dt" sz="half" idx="10"/>
          </p:nvPr>
        </p:nvSpPr>
        <p:spPr/>
        <p:txBody>
          <a:bodyPr/>
          <a:lstStyle/>
          <a:p>
            <a:fld id="{9EC32484-4264-44C8-A4D4-ACAE5553F41B}"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38</a:t>
            </a:fld>
            <a:endParaRPr lang="en-GB"/>
          </a:p>
        </p:txBody>
      </p:sp>
    </p:spTree>
    <p:extLst>
      <p:ext uri="{BB962C8B-B14F-4D97-AF65-F5344CB8AC3E}">
        <p14:creationId xmlns:p14="http://schemas.microsoft.com/office/powerpoint/2010/main" val="73528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647825"/>
            <a:ext cx="2949178" cy="752475"/>
          </a:xfrm>
        </p:spPr>
        <p:txBody>
          <a:bodyPr>
            <a:normAutofit/>
          </a:bodyPr>
          <a:lstStyle/>
          <a:p>
            <a:r>
              <a:rPr lang="en-GB" sz="1800" dirty="0">
                <a:latin typeface="+mn-lt"/>
              </a:rPr>
              <a:t>To generate syntax from SPSS (cont’d):</a:t>
            </a:r>
          </a:p>
        </p:txBody>
      </p:sp>
      <p:pic>
        <p:nvPicPr>
          <p:cNvPr id="5"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0482" y="1792598"/>
            <a:ext cx="4358856" cy="273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p:txBody>
          <a:bodyPr>
            <a:normAutofit/>
          </a:bodyPr>
          <a:lstStyle/>
          <a:p>
            <a:endParaRPr lang="en-GB" sz="1500" dirty="0"/>
          </a:p>
          <a:p>
            <a:r>
              <a:rPr lang="en-GB" sz="1500" dirty="0"/>
              <a:t>Click the ‘Paste’ button to write the syntax to the syntax file </a:t>
            </a:r>
            <a:r>
              <a:rPr lang="en-GB" sz="1500" dirty="0" err="1"/>
              <a:t>file</a:t>
            </a:r>
            <a:r>
              <a:rPr lang="en-GB" sz="1500" dirty="0"/>
              <a:t> you have open, </a:t>
            </a:r>
            <a:r>
              <a:rPr lang="en-GB" sz="1500" u="sng" dirty="0"/>
              <a:t>instead of </a:t>
            </a:r>
            <a:r>
              <a:rPr lang="en-GB" sz="1500" dirty="0"/>
              <a:t>running the procedure</a:t>
            </a:r>
          </a:p>
        </p:txBody>
      </p:sp>
      <p:sp>
        <p:nvSpPr>
          <p:cNvPr id="3" name="Date Placeholder 2"/>
          <p:cNvSpPr>
            <a:spLocks noGrp="1"/>
          </p:cNvSpPr>
          <p:nvPr>
            <p:ph type="dt" sz="half" idx="10"/>
          </p:nvPr>
        </p:nvSpPr>
        <p:spPr/>
        <p:txBody>
          <a:bodyPr/>
          <a:lstStyle/>
          <a:p>
            <a:fld id="{0DBE9D0A-6B2F-48D2-8058-804E0C2EF368}" type="datetime1">
              <a:rPr lang="en-GB" smtClean="0"/>
              <a:t>11/11/2016</a:t>
            </a:fld>
            <a:endParaRPr lang="en-GB"/>
          </a:p>
        </p:txBody>
      </p:sp>
      <p:sp>
        <p:nvSpPr>
          <p:cNvPr id="7" name="Slide Number Placeholder 6"/>
          <p:cNvSpPr>
            <a:spLocks noGrp="1"/>
          </p:cNvSpPr>
          <p:nvPr>
            <p:ph type="sldNum" sz="quarter" idx="12"/>
          </p:nvPr>
        </p:nvSpPr>
        <p:spPr/>
        <p:txBody>
          <a:bodyPr/>
          <a:lstStyle/>
          <a:p>
            <a:fld id="{62A7262D-BD2D-4120-AA33-513B60EDCA13}" type="slidenum">
              <a:rPr lang="en-GB" smtClean="0"/>
              <a:t>39</a:t>
            </a:fld>
            <a:endParaRPr lang="en-GB"/>
          </a:p>
        </p:txBody>
      </p:sp>
      <p:sp>
        <p:nvSpPr>
          <p:cNvPr id="6" name="Rectangle 5"/>
          <p:cNvSpPr/>
          <p:nvPr/>
        </p:nvSpPr>
        <p:spPr>
          <a:xfrm>
            <a:off x="5449330" y="4094721"/>
            <a:ext cx="518984" cy="2842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8" name="Straight Arrow Connector 7"/>
          <p:cNvCxnSpPr/>
          <p:nvPr/>
        </p:nvCxnSpPr>
        <p:spPr>
          <a:xfrm>
            <a:off x="2506362" y="3486649"/>
            <a:ext cx="2811162" cy="8155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29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dirty="0">
                <a:latin typeface="+mn-lt"/>
              </a:rPr>
              <a:t>Questions you need to be able to answer, re any software you decide to use:</a:t>
            </a:r>
          </a:p>
        </p:txBody>
      </p:sp>
      <p:sp>
        <p:nvSpPr>
          <p:cNvPr id="3" name="Content Placeholder 2"/>
          <p:cNvSpPr>
            <a:spLocks noGrp="1"/>
          </p:cNvSpPr>
          <p:nvPr>
            <p:ph idx="1"/>
          </p:nvPr>
        </p:nvSpPr>
        <p:spPr/>
        <p:txBody>
          <a:bodyPr>
            <a:normAutofit/>
          </a:bodyPr>
          <a:lstStyle/>
          <a:p>
            <a:pPr marL="342900" indent="-342900">
              <a:buFont typeface="+mj-lt"/>
              <a:buAutoNum type="alphaLcPeriod"/>
            </a:pPr>
            <a:r>
              <a:rPr lang="en-GB" sz="1500" dirty="0"/>
              <a:t>does the software support the statistical analyses most appropriate for my research question and data? </a:t>
            </a:r>
          </a:p>
          <a:p>
            <a:pPr marL="342900" indent="-342900">
              <a:buFont typeface="+mj-lt"/>
              <a:buAutoNum type="alphaLcPeriod"/>
            </a:pPr>
            <a:r>
              <a:rPr lang="en-GB" sz="1500" dirty="0"/>
              <a:t>how good are the measures that it will produce, for example chi-square,  pseudo-R²? </a:t>
            </a:r>
          </a:p>
          <a:p>
            <a:pPr marL="342900" indent="-342900">
              <a:buFont typeface="+mj-lt"/>
              <a:buAutoNum type="alphaLcPeriod"/>
            </a:pPr>
            <a:r>
              <a:rPr lang="en-GB" sz="1500" dirty="0"/>
              <a:t>will it support the data exploration and data transformations I need to perform, or do I need to do them in some other software? </a:t>
            </a:r>
          </a:p>
          <a:p>
            <a:pPr marL="342900" indent="-342900">
              <a:buFont typeface="+mj-lt"/>
              <a:buAutoNum type="alphaLcPeriod"/>
            </a:pPr>
            <a:r>
              <a:rPr lang="en-GB" sz="1500" dirty="0"/>
              <a:t>how will I get my data into the software (</a:t>
            </a:r>
            <a:r>
              <a:rPr lang="en-GB" sz="1500" dirty="0" err="1"/>
              <a:t>ie</a:t>
            </a:r>
            <a:r>
              <a:rPr lang="en-GB" sz="1500" dirty="0"/>
              <a:t> what data file formats can it read)?</a:t>
            </a:r>
          </a:p>
          <a:p>
            <a:pPr marL="342900" indent="-342900">
              <a:buFont typeface="+mj-lt"/>
              <a:buAutoNum type="alphaLcPeriod"/>
            </a:pPr>
            <a:r>
              <a:rPr lang="en-GB" sz="1500" dirty="0"/>
              <a:t>how can I get my data out of that software (along with any transformations, computations </a:t>
            </a:r>
            <a:r>
              <a:rPr lang="en-GB" sz="1500" dirty="0" err="1"/>
              <a:t>etc</a:t>
            </a:r>
            <a:r>
              <a:rPr lang="en-GB" sz="1500" dirty="0"/>
              <a:t>) so that I can read it into other software for other analyses, or store it in a non-software dependent format for the longer term? </a:t>
            </a:r>
            <a:r>
              <a:rPr lang="en-GB" sz="1500" dirty="0" err="1"/>
              <a:t>Ie</a:t>
            </a:r>
            <a:r>
              <a:rPr lang="en-GB" sz="1500" dirty="0"/>
              <a:t> what data file formats can it write?</a:t>
            </a:r>
          </a:p>
        </p:txBody>
      </p:sp>
      <p:sp>
        <p:nvSpPr>
          <p:cNvPr id="4" name="Date Placeholder 3"/>
          <p:cNvSpPr>
            <a:spLocks noGrp="1"/>
          </p:cNvSpPr>
          <p:nvPr>
            <p:ph type="dt" sz="half" idx="10"/>
          </p:nvPr>
        </p:nvSpPr>
        <p:spPr/>
        <p:txBody>
          <a:bodyPr/>
          <a:lstStyle/>
          <a:p>
            <a:fld id="{6DE66783-7AFF-4A18-894D-C61B5640629F}"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4</a:t>
            </a:fld>
            <a:endParaRPr lang="en-GB"/>
          </a:p>
        </p:txBody>
      </p:sp>
    </p:spTree>
    <p:extLst>
      <p:ext uri="{BB962C8B-B14F-4D97-AF65-F5344CB8AC3E}">
        <p14:creationId xmlns:p14="http://schemas.microsoft.com/office/powerpoint/2010/main" val="9611809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2931" y="1341834"/>
            <a:ext cx="5025643" cy="2106216"/>
          </a:xfrm>
          <a:prstGeom prst="rect">
            <a:avLst/>
          </a:prstGeom>
        </p:spPr>
      </p:pic>
      <p:pic>
        <p:nvPicPr>
          <p:cNvPr id="5" name="Picture 4"/>
          <p:cNvPicPr>
            <a:picLocks noChangeAspect="1"/>
          </p:cNvPicPr>
          <p:nvPr/>
        </p:nvPicPr>
        <p:blipFill>
          <a:blip r:embed="rId3"/>
          <a:stretch>
            <a:fillRect/>
          </a:stretch>
        </p:blipFill>
        <p:spPr>
          <a:xfrm>
            <a:off x="2627042" y="4152304"/>
            <a:ext cx="5885927" cy="796529"/>
          </a:xfrm>
          <a:prstGeom prst="rect">
            <a:avLst/>
          </a:prstGeom>
        </p:spPr>
      </p:pic>
      <p:sp>
        <p:nvSpPr>
          <p:cNvPr id="6" name="TextBox 5"/>
          <p:cNvSpPr txBox="1"/>
          <p:nvPr/>
        </p:nvSpPr>
        <p:spPr>
          <a:xfrm>
            <a:off x="5753101" y="1419225"/>
            <a:ext cx="2585067" cy="553998"/>
          </a:xfrm>
          <a:prstGeom prst="rect">
            <a:avLst/>
          </a:prstGeom>
          <a:noFill/>
        </p:spPr>
        <p:txBody>
          <a:bodyPr wrap="none" rtlCol="0">
            <a:spAutoFit/>
          </a:bodyPr>
          <a:lstStyle/>
          <a:p>
            <a:r>
              <a:rPr lang="en-GB" sz="1500" b="1" dirty="0"/>
              <a:t>Data list statement for a fixed </a:t>
            </a:r>
          </a:p>
          <a:p>
            <a:r>
              <a:rPr lang="en-GB" sz="1500" b="1" dirty="0"/>
              <a:t>field format file</a:t>
            </a:r>
          </a:p>
        </p:txBody>
      </p:sp>
      <p:sp>
        <p:nvSpPr>
          <p:cNvPr id="7" name="TextBox 6"/>
          <p:cNvSpPr txBox="1"/>
          <p:nvPr/>
        </p:nvSpPr>
        <p:spPr>
          <a:xfrm>
            <a:off x="592931" y="4108846"/>
            <a:ext cx="1867627" cy="784830"/>
          </a:xfrm>
          <a:prstGeom prst="rect">
            <a:avLst/>
          </a:prstGeom>
          <a:noFill/>
        </p:spPr>
        <p:txBody>
          <a:bodyPr wrap="none" rtlCol="0">
            <a:spAutoFit/>
          </a:bodyPr>
          <a:lstStyle/>
          <a:p>
            <a:r>
              <a:rPr lang="en-GB" sz="1500" b="1" dirty="0"/>
              <a:t>Data list statement</a:t>
            </a:r>
          </a:p>
          <a:p>
            <a:r>
              <a:rPr lang="en-GB" sz="1500" b="1" dirty="0"/>
              <a:t>For a .csv file with no</a:t>
            </a:r>
          </a:p>
          <a:p>
            <a:r>
              <a:rPr lang="en-GB" sz="1500" b="1" dirty="0"/>
              <a:t>column headers</a:t>
            </a:r>
          </a:p>
        </p:txBody>
      </p:sp>
      <p:sp>
        <p:nvSpPr>
          <p:cNvPr id="9" name="Left Arrow 8"/>
          <p:cNvSpPr/>
          <p:nvPr/>
        </p:nvSpPr>
        <p:spPr>
          <a:xfrm>
            <a:off x="4952031" y="1471099"/>
            <a:ext cx="733806" cy="219075"/>
          </a:xfrm>
          <a:prstGeom prst="leftArrow">
            <a:avLst>
              <a:gd name="adj1" fmla="val 50000"/>
              <a:gd name="adj2" fmla="val 42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ight Arrow 9"/>
          <p:cNvSpPr/>
          <p:nvPr/>
        </p:nvSpPr>
        <p:spPr>
          <a:xfrm>
            <a:off x="1046012" y="4801344"/>
            <a:ext cx="1186887" cy="189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Date Placeholder 1"/>
          <p:cNvSpPr>
            <a:spLocks noGrp="1"/>
          </p:cNvSpPr>
          <p:nvPr>
            <p:ph type="dt" sz="half" idx="10"/>
          </p:nvPr>
        </p:nvSpPr>
        <p:spPr/>
        <p:txBody>
          <a:bodyPr/>
          <a:lstStyle/>
          <a:p>
            <a:fld id="{2E301656-D55B-4E72-A021-0CFB7D438C58}" type="datetime1">
              <a:rPr lang="en-GB" smtClean="0"/>
              <a:t>11/11/2016</a:t>
            </a:fld>
            <a:endParaRPr lang="en-GB"/>
          </a:p>
        </p:txBody>
      </p:sp>
      <p:sp>
        <p:nvSpPr>
          <p:cNvPr id="3" name="Slide Number Placeholder 2"/>
          <p:cNvSpPr>
            <a:spLocks noGrp="1"/>
          </p:cNvSpPr>
          <p:nvPr>
            <p:ph type="sldNum" sz="quarter" idx="12"/>
          </p:nvPr>
        </p:nvSpPr>
        <p:spPr/>
        <p:txBody>
          <a:bodyPr/>
          <a:lstStyle/>
          <a:p>
            <a:fld id="{62A7262D-BD2D-4120-AA33-513B60EDCA13}" type="slidenum">
              <a:rPr lang="en-GB" smtClean="0"/>
              <a:t>40</a:t>
            </a:fld>
            <a:endParaRPr lang="en-GB"/>
          </a:p>
        </p:txBody>
      </p:sp>
      <p:sp>
        <p:nvSpPr>
          <p:cNvPr id="8" name="Rectangle 7"/>
          <p:cNvSpPr/>
          <p:nvPr/>
        </p:nvSpPr>
        <p:spPr>
          <a:xfrm>
            <a:off x="592930" y="1304925"/>
            <a:ext cx="5007770" cy="2171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p:cNvSpPr/>
          <p:nvPr/>
        </p:nvSpPr>
        <p:spPr>
          <a:xfrm>
            <a:off x="2571750" y="4081462"/>
            <a:ext cx="5867400" cy="909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7606600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711" y="1030486"/>
            <a:ext cx="4521994" cy="1271588"/>
          </a:xfrm>
          <a:prstGeom prst="rect">
            <a:avLst/>
          </a:prstGeom>
        </p:spPr>
      </p:pic>
      <p:pic>
        <p:nvPicPr>
          <p:cNvPr id="3" name="Picture 2"/>
          <p:cNvPicPr>
            <a:picLocks noChangeAspect="1"/>
          </p:cNvPicPr>
          <p:nvPr/>
        </p:nvPicPr>
        <p:blipFill>
          <a:blip r:embed="rId3"/>
          <a:stretch>
            <a:fillRect/>
          </a:stretch>
        </p:blipFill>
        <p:spPr>
          <a:xfrm>
            <a:off x="228888" y="2363809"/>
            <a:ext cx="7115175" cy="1500188"/>
          </a:xfrm>
          <a:prstGeom prst="rect">
            <a:avLst/>
          </a:prstGeom>
        </p:spPr>
      </p:pic>
      <p:pic>
        <p:nvPicPr>
          <p:cNvPr id="5" name="Picture 4"/>
          <p:cNvPicPr>
            <a:picLocks noChangeAspect="1"/>
          </p:cNvPicPr>
          <p:nvPr/>
        </p:nvPicPr>
        <p:blipFill>
          <a:blip r:embed="rId4"/>
          <a:stretch>
            <a:fillRect/>
          </a:stretch>
        </p:blipFill>
        <p:spPr>
          <a:xfrm>
            <a:off x="6315558" y="4831106"/>
            <a:ext cx="1307306" cy="828675"/>
          </a:xfrm>
          <a:prstGeom prst="rect">
            <a:avLst/>
          </a:prstGeom>
        </p:spPr>
      </p:pic>
      <p:sp>
        <p:nvSpPr>
          <p:cNvPr id="6" name="TextBox 5"/>
          <p:cNvSpPr txBox="1"/>
          <p:nvPr/>
        </p:nvSpPr>
        <p:spPr>
          <a:xfrm>
            <a:off x="6025321" y="1154856"/>
            <a:ext cx="1924438" cy="323165"/>
          </a:xfrm>
          <a:prstGeom prst="rect">
            <a:avLst/>
          </a:prstGeom>
          <a:noFill/>
        </p:spPr>
        <p:txBody>
          <a:bodyPr wrap="none" rtlCol="0">
            <a:spAutoFit/>
          </a:bodyPr>
          <a:lstStyle/>
          <a:p>
            <a:r>
              <a:rPr lang="en-GB" sz="1500" dirty="0"/>
              <a:t>Variable labels section</a:t>
            </a:r>
          </a:p>
        </p:txBody>
      </p:sp>
      <p:sp>
        <p:nvSpPr>
          <p:cNvPr id="7" name="TextBox 6"/>
          <p:cNvSpPr txBox="1"/>
          <p:nvPr/>
        </p:nvSpPr>
        <p:spPr>
          <a:xfrm>
            <a:off x="5973285" y="2389524"/>
            <a:ext cx="1720856" cy="323165"/>
          </a:xfrm>
          <a:prstGeom prst="rect">
            <a:avLst/>
          </a:prstGeom>
          <a:noFill/>
        </p:spPr>
        <p:txBody>
          <a:bodyPr wrap="none" rtlCol="0">
            <a:spAutoFit/>
          </a:bodyPr>
          <a:lstStyle/>
          <a:p>
            <a:r>
              <a:rPr lang="en-GB" sz="1500" dirty="0"/>
              <a:t>Value labels section</a:t>
            </a:r>
          </a:p>
        </p:txBody>
      </p:sp>
      <p:sp>
        <p:nvSpPr>
          <p:cNvPr id="8" name="TextBox 7"/>
          <p:cNvSpPr txBox="1"/>
          <p:nvPr/>
        </p:nvSpPr>
        <p:spPr>
          <a:xfrm>
            <a:off x="6027053" y="4452121"/>
            <a:ext cx="1924309" cy="323165"/>
          </a:xfrm>
          <a:prstGeom prst="rect">
            <a:avLst/>
          </a:prstGeom>
          <a:noFill/>
        </p:spPr>
        <p:txBody>
          <a:bodyPr wrap="none" rtlCol="0">
            <a:spAutoFit/>
          </a:bodyPr>
          <a:lstStyle/>
          <a:p>
            <a:r>
              <a:rPr lang="en-GB" sz="1500" dirty="0"/>
              <a:t>Missing values section</a:t>
            </a:r>
          </a:p>
        </p:txBody>
      </p:sp>
      <p:sp>
        <p:nvSpPr>
          <p:cNvPr id="9" name="Left Arrow 8"/>
          <p:cNvSpPr/>
          <p:nvPr/>
        </p:nvSpPr>
        <p:spPr>
          <a:xfrm>
            <a:off x="5121875" y="1186838"/>
            <a:ext cx="733806" cy="2100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Left Arrow 9"/>
          <p:cNvSpPr/>
          <p:nvPr/>
        </p:nvSpPr>
        <p:spPr>
          <a:xfrm>
            <a:off x="5121875" y="2420390"/>
            <a:ext cx="733806" cy="2100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Curved Left Arrow 10"/>
          <p:cNvSpPr/>
          <p:nvPr/>
        </p:nvSpPr>
        <p:spPr>
          <a:xfrm>
            <a:off x="7766694" y="4719335"/>
            <a:ext cx="372248" cy="4988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pic>
        <p:nvPicPr>
          <p:cNvPr id="12" name="Picture 11"/>
          <p:cNvPicPr>
            <a:picLocks noChangeAspect="1"/>
          </p:cNvPicPr>
          <p:nvPr/>
        </p:nvPicPr>
        <p:blipFill rotWithShape="1">
          <a:blip r:embed="rId5"/>
          <a:srcRect b="23062"/>
          <a:stretch/>
        </p:blipFill>
        <p:spPr>
          <a:xfrm>
            <a:off x="228888" y="3863997"/>
            <a:ext cx="5457825" cy="1874220"/>
          </a:xfrm>
          <a:prstGeom prst="rect">
            <a:avLst/>
          </a:prstGeom>
        </p:spPr>
      </p:pic>
      <p:sp>
        <p:nvSpPr>
          <p:cNvPr id="13" name="TextBox 12"/>
          <p:cNvSpPr txBox="1"/>
          <p:nvPr/>
        </p:nvSpPr>
        <p:spPr>
          <a:xfrm>
            <a:off x="6479119" y="3069169"/>
            <a:ext cx="1315995" cy="300082"/>
          </a:xfrm>
          <a:prstGeom prst="rect">
            <a:avLst/>
          </a:prstGeom>
          <a:noFill/>
        </p:spPr>
        <p:txBody>
          <a:bodyPr wrap="square" rtlCol="0">
            <a:spAutoFit/>
          </a:bodyPr>
          <a:lstStyle/>
          <a:p>
            <a:r>
              <a:rPr lang="en-GB" sz="1350" dirty="0"/>
              <a:t>String variables</a:t>
            </a:r>
          </a:p>
        </p:txBody>
      </p:sp>
      <p:sp>
        <p:nvSpPr>
          <p:cNvPr id="14" name="TextBox 13"/>
          <p:cNvSpPr txBox="1"/>
          <p:nvPr/>
        </p:nvSpPr>
        <p:spPr>
          <a:xfrm>
            <a:off x="6505827" y="3786007"/>
            <a:ext cx="1878227" cy="300082"/>
          </a:xfrm>
          <a:prstGeom prst="rect">
            <a:avLst/>
          </a:prstGeom>
          <a:noFill/>
        </p:spPr>
        <p:txBody>
          <a:bodyPr wrap="square" rtlCol="0">
            <a:spAutoFit/>
          </a:bodyPr>
          <a:lstStyle/>
          <a:p>
            <a:r>
              <a:rPr lang="en-GB" sz="1350" dirty="0"/>
              <a:t>Numeric variables</a:t>
            </a:r>
          </a:p>
        </p:txBody>
      </p:sp>
      <p:sp>
        <p:nvSpPr>
          <p:cNvPr id="15" name="Left Arrow 14"/>
          <p:cNvSpPr/>
          <p:nvPr/>
        </p:nvSpPr>
        <p:spPr>
          <a:xfrm>
            <a:off x="4417541" y="3207669"/>
            <a:ext cx="2036084" cy="342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Left Arrow 15"/>
          <p:cNvSpPr/>
          <p:nvPr/>
        </p:nvSpPr>
        <p:spPr>
          <a:xfrm>
            <a:off x="5752070" y="3921727"/>
            <a:ext cx="727049" cy="370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TextBox 3"/>
          <p:cNvSpPr txBox="1"/>
          <p:nvPr/>
        </p:nvSpPr>
        <p:spPr>
          <a:xfrm>
            <a:off x="6644933" y="1800589"/>
            <a:ext cx="2300361" cy="323165"/>
          </a:xfrm>
          <a:prstGeom prst="rect">
            <a:avLst/>
          </a:prstGeom>
          <a:noFill/>
        </p:spPr>
        <p:txBody>
          <a:bodyPr wrap="square" rtlCol="0">
            <a:spAutoFit/>
          </a:bodyPr>
          <a:lstStyle/>
          <a:p>
            <a:r>
              <a:rPr lang="en-GB" sz="1500" b="1" dirty="0"/>
              <a:t>Content of </a:t>
            </a:r>
            <a:r>
              <a:rPr lang="en-GB" sz="1500" b="1" dirty="0" err="1"/>
              <a:t>IST_labels.sps</a:t>
            </a:r>
            <a:endParaRPr lang="en-GB" sz="1500" b="1" dirty="0"/>
          </a:p>
        </p:txBody>
      </p:sp>
      <p:sp>
        <p:nvSpPr>
          <p:cNvPr id="17" name="Rectangle 16"/>
          <p:cNvSpPr/>
          <p:nvPr/>
        </p:nvSpPr>
        <p:spPr>
          <a:xfrm>
            <a:off x="6678286" y="1791991"/>
            <a:ext cx="2126391" cy="3449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Date Placeholder 17"/>
          <p:cNvSpPr>
            <a:spLocks noGrp="1"/>
          </p:cNvSpPr>
          <p:nvPr>
            <p:ph type="dt" sz="half" idx="10"/>
          </p:nvPr>
        </p:nvSpPr>
        <p:spPr/>
        <p:txBody>
          <a:bodyPr/>
          <a:lstStyle/>
          <a:p>
            <a:fld id="{4B28155E-6F9D-4CCA-A6A9-D8FCF824E904}" type="datetime1">
              <a:rPr lang="en-GB" smtClean="0"/>
              <a:t>11/11/2016</a:t>
            </a:fld>
            <a:endParaRPr lang="en-GB"/>
          </a:p>
        </p:txBody>
      </p:sp>
      <p:sp>
        <p:nvSpPr>
          <p:cNvPr id="19" name="Slide Number Placeholder 18"/>
          <p:cNvSpPr>
            <a:spLocks noGrp="1"/>
          </p:cNvSpPr>
          <p:nvPr>
            <p:ph type="sldNum" sz="quarter" idx="12"/>
          </p:nvPr>
        </p:nvSpPr>
        <p:spPr/>
        <p:txBody>
          <a:bodyPr/>
          <a:lstStyle/>
          <a:p>
            <a:fld id="{62A7262D-BD2D-4120-AA33-513B60EDCA13}" type="slidenum">
              <a:rPr lang="en-GB" smtClean="0"/>
              <a:t>41</a:t>
            </a:fld>
            <a:endParaRPr lang="en-GB"/>
          </a:p>
        </p:txBody>
      </p:sp>
    </p:spTree>
    <p:extLst>
      <p:ext uri="{BB962C8B-B14F-4D97-AF65-F5344CB8AC3E}">
        <p14:creationId xmlns:p14="http://schemas.microsoft.com/office/powerpoint/2010/main" val="40376413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a:latin typeface="+mn-lt"/>
              </a:rPr>
              <a:t>Adding variable and value labels, and user-defined missing data codes (cont’d)</a:t>
            </a:r>
          </a:p>
        </p:txBody>
      </p:sp>
      <p:sp>
        <p:nvSpPr>
          <p:cNvPr id="3" name="Content Placeholder 2"/>
          <p:cNvSpPr>
            <a:spLocks noGrp="1"/>
          </p:cNvSpPr>
          <p:nvPr>
            <p:ph idx="1"/>
          </p:nvPr>
        </p:nvSpPr>
        <p:spPr/>
        <p:txBody>
          <a:bodyPr>
            <a:normAutofit/>
          </a:bodyPr>
          <a:lstStyle/>
          <a:p>
            <a:r>
              <a:rPr lang="en-GB" sz="1500" dirty="0"/>
              <a:t>In SPSS:</a:t>
            </a:r>
            <a:r>
              <a:rPr lang="en-GB" sz="1500" b="1" dirty="0"/>
              <a:t> File &gt; Open &gt; Syntax</a:t>
            </a:r>
          </a:p>
          <a:p>
            <a:r>
              <a:rPr lang="en-GB" sz="1500" dirty="0"/>
              <a:t>Navigate to</a:t>
            </a:r>
            <a:r>
              <a:rPr lang="en-GB" sz="1500" b="1" dirty="0"/>
              <a:t> Libraries &gt; Documents &gt; SPSS files</a:t>
            </a:r>
            <a:r>
              <a:rPr lang="en-GB" sz="1500" dirty="0"/>
              <a:t> &gt; </a:t>
            </a:r>
            <a:r>
              <a:rPr lang="en-GB" sz="1500" b="1" dirty="0"/>
              <a:t>ist_labels1.sps</a:t>
            </a:r>
          </a:p>
          <a:p>
            <a:pPr lvl="0"/>
            <a:r>
              <a:rPr lang="en-GB" altLang="en-US" sz="1500" dirty="0">
                <a:ea typeface="Calibri" panose="020F0502020204030204" pitchFamily="34" charset="0"/>
                <a:cs typeface="Times New Roman" panose="02020603050405020304" pitchFamily="18" charset="0"/>
              </a:rPr>
              <a:t>Click and drag to select the syntax file contents, down to and including the full stop ‘.’ at the end of the file, </a:t>
            </a:r>
          </a:p>
          <a:p>
            <a:pPr lvl="1"/>
            <a:r>
              <a:rPr lang="en-GB" altLang="en-US" sz="1500" dirty="0">
                <a:ea typeface="Calibri" panose="020F0502020204030204" pitchFamily="34" charset="0"/>
                <a:cs typeface="Times New Roman" panose="02020603050405020304" pitchFamily="18" charset="0"/>
              </a:rPr>
              <a:t>or </a:t>
            </a:r>
            <a:r>
              <a:rPr lang="en-GB" altLang="en-US" sz="1500" b="1" dirty="0">
                <a:ea typeface="Calibri" panose="020F0502020204030204" pitchFamily="34" charset="0"/>
                <a:cs typeface="Times New Roman" panose="02020603050405020304" pitchFamily="18" charset="0"/>
              </a:rPr>
              <a:t>Edit &gt; Select All</a:t>
            </a:r>
            <a:endParaRPr lang="en-GB" altLang="en-US" sz="1500" dirty="0">
              <a:ea typeface="Calibri" panose="020F0502020204030204" pitchFamily="34" charset="0"/>
              <a:cs typeface="Times New Roman" panose="02020603050405020304" pitchFamily="18" charset="0"/>
            </a:endParaRPr>
          </a:p>
          <a:p>
            <a:pPr lvl="0"/>
            <a:r>
              <a:rPr lang="en-GB" altLang="en-US" sz="1500" dirty="0">
                <a:ea typeface="Calibri" panose="020F0502020204030204" pitchFamily="34" charset="0"/>
                <a:cs typeface="Times New Roman" panose="02020603050405020304" pitchFamily="18" charset="0"/>
              </a:rPr>
              <a:t>click on the large green arrowhead (the </a:t>
            </a:r>
            <a:r>
              <a:rPr lang="en-GB" altLang="en-US" sz="1500" b="1" dirty="0">
                <a:ea typeface="Calibri" panose="020F0502020204030204" pitchFamily="34" charset="0"/>
                <a:cs typeface="Times New Roman" panose="02020603050405020304" pitchFamily="18" charset="0"/>
              </a:rPr>
              <a:t>‘Run’ </a:t>
            </a:r>
            <a:r>
              <a:rPr lang="en-GB" altLang="en-US" sz="1500" dirty="0">
                <a:ea typeface="Calibri" panose="020F0502020204030204" pitchFamily="34" charset="0"/>
                <a:cs typeface="Times New Roman" panose="02020603050405020304" pitchFamily="18" charset="0"/>
              </a:rPr>
              <a:t>icon) on the SPSS tool bar </a:t>
            </a:r>
          </a:p>
          <a:p>
            <a:pPr lvl="0"/>
            <a:r>
              <a:rPr lang="en-GB" altLang="en-US" sz="1500" dirty="0">
                <a:cs typeface="Times New Roman" panose="02020603050405020304" pitchFamily="18" charset="0"/>
              </a:rPr>
              <a:t>If no errors, you should now see variable and value labels and missing data specs in the Variable View window</a:t>
            </a:r>
            <a:endParaRPr lang="en-GB" altLang="en-US" sz="1500" dirty="0"/>
          </a:p>
          <a:p>
            <a:endParaRPr lang="en-GB" b="1" dirty="0" smtClean="0"/>
          </a:p>
          <a:p>
            <a:endParaRPr lang="en-GB" b="1" dirty="0" smtClean="0"/>
          </a:p>
          <a:p>
            <a:endParaRPr lang="en-GB" b="1" dirty="0" smtClean="0"/>
          </a:p>
          <a:p>
            <a:endParaRPr lang="en-GB" dirty="0"/>
          </a:p>
        </p:txBody>
      </p:sp>
      <p:sp>
        <p:nvSpPr>
          <p:cNvPr id="4" name="Date Placeholder 3"/>
          <p:cNvSpPr>
            <a:spLocks noGrp="1"/>
          </p:cNvSpPr>
          <p:nvPr>
            <p:ph type="dt" sz="half" idx="10"/>
          </p:nvPr>
        </p:nvSpPr>
        <p:spPr/>
        <p:txBody>
          <a:bodyPr/>
          <a:lstStyle/>
          <a:p>
            <a:fld id="{48D336E5-0893-4C78-9593-83EAF7AA5BE6}" type="datetime1">
              <a:rPr lang="en-GB" smtClean="0"/>
              <a:t>11/11/2016</a:t>
            </a:fld>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42</a:t>
            </a:fld>
            <a:endParaRPr lang="en-GB"/>
          </a:p>
        </p:txBody>
      </p:sp>
      <p:sp>
        <p:nvSpPr>
          <p:cNvPr id="5" name="Rectangle 2"/>
          <p:cNvSpPr>
            <a:spLocks noChangeArrowheads="1"/>
          </p:cNvSpPr>
          <p:nvPr/>
        </p:nvSpPr>
        <p:spPr bwMode="auto">
          <a:xfrm>
            <a:off x="4586594" y="1004501"/>
            <a:ext cx="1994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buFontTx/>
              <a:buChar char="•"/>
            </a:pPr>
            <a:endParaRPr lang="en-GB" altLang="en-US" sz="1350">
              <a:latin typeface="Arial" panose="020B0604020202020204" pitchFamily="34" charset="0"/>
            </a:endParaRPr>
          </a:p>
        </p:txBody>
      </p:sp>
      <p:sp>
        <p:nvSpPr>
          <p:cNvPr id="7" name="Rectangle 3"/>
          <p:cNvSpPr>
            <a:spLocks noChangeArrowheads="1"/>
          </p:cNvSpPr>
          <p:nvPr/>
        </p:nvSpPr>
        <p:spPr bwMode="auto">
          <a:xfrm>
            <a:off x="4472294" y="890201"/>
            <a:ext cx="1994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buFontTx/>
              <a:buChar char="•"/>
            </a:pPr>
            <a:endParaRPr lang="en-GB" altLang="en-US" sz="1350">
              <a:latin typeface="Arial" panose="020B0604020202020204" pitchFamily="34" charset="0"/>
            </a:endParaRPr>
          </a:p>
        </p:txBody>
      </p:sp>
    </p:spTree>
    <p:extLst>
      <p:ext uri="{BB962C8B-B14F-4D97-AF65-F5344CB8AC3E}">
        <p14:creationId xmlns:p14="http://schemas.microsoft.com/office/powerpoint/2010/main" val="22671394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9F9E70-0F4C-43CD-894E-0A56EE9F0454}"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43</a:t>
            </a:fld>
            <a:endParaRPr lang="en-GB"/>
          </a:p>
        </p:txBody>
      </p:sp>
      <p:pic>
        <p:nvPicPr>
          <p:cNvPr id="6" name="Picture 5"/>
          <p:cNvPicPr>
            <a:picLocks noChangeAspect="1"/>
          </p:cNvPicPr>
          <p:nvPr/>
        </p:nvPicPr>
        <p:blipFill>
          <a:blip r:embed="rId2"/>
          <a:stretch>
            <a:fillRect/>
          </a:stretch>
        </p:blipFill>
        <p:spPr>
          <a:xfrm>
            <a:off x="499162" y="492211"/>
            <a:ext cx="8083580" cy="5554362"/>
          </a:xfrm>
          <a:prstGeom prst="rect">
            <a:avLst/>
          </a:prstGeom>
        </p:spPr>
      </p:pic>
    </p:spTree>
    <p:extLst>
      <p:ext uri="{BB962C8B-B14F-4D97-AF65-F5344CB8AC3E}">
        <p14:creationId xmlns:p14="http://schemas.microsoft.com/office/powerpoint/2010/main" val="4011906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12543"/>
            <a:ext cx="7448550" cy="526256"/>
          </a:xfrm>
        </p:spPr>
        <p:txBody>
          <a:bodyPr>
            <a:normAutofit/>
          </a:bodyPr>
          <a:lstStyle/>
          <a:p>
            <a:r>
              <a:rPr lang="en-GB" sz="1800" b="1" dirty="0">
                <a:latin typeface="+mn-lt"/>
              </a:rPr>
              <a:t>Missing values</a:t>
            </a:r>
          </a:p>
        </p:txBody>
      </p:sp>
      <p:sp>
        <p:nvSpPr>
          <p:cNvPr id="3" name="Content Placeholder 2"/>
          <p:cNvSpPr>
            <a:spLocks noGrp="1"/>
          </p:cNvSpPr>
          <p:nvPr>
            <p:ph idx="1"/>
          </p:nvPr>
        </p:nvSpPr>
        <p:spPr>
          <a:xfrm>
            <a:off x="628650" y="2538799"/>
            <a:ext cx="7767767" cy="2661851"/>
          </a:xfrm>
        </p:spPr>
        <p:txBody>
          <a:bodyPr>
            <a:normAutofit/>
          </a:bodyPr>
          <a:lstStyle/>
          <a:p>
            <a:pPr marL="0" indent="0">
              <a:buNone/>
            </a:pPr>
            <a:r>
              <a:rPr lang="en-GB" sz="1500" dirty="0"/>
              <a:t>Two types:</a:t>
            </a:r>
          </a:p>
          <a:p>
            <a:r>
              <a:rPr lang="en-GB" sz="1500" b="1" dirty="0"/>
              <a:t>System missing </a:t>
            </a:r>
            <a:r>
              <a:rPr lang="en-GB" sz="1500" dirty="0"/>
              <a:t>– blanks instead of a value, </a:t>
            </a:r>
            <a:r>
              <a:rPr lang="en-GB" sz="1500" dirty="0" err="1"/>
              <a:t>ie</a:t>
            </a:r>
            <a:r>
              <a:rPr lang="en-GB" sz="1500" dirty="0"/>
              <a:t> no value at all for one or more cases (name=SYSMIS)</a:t>
            </a:r>
          </a:p>
          <a:p>
            <a:pPr marL="342900" lvl="1" indent="0">
              <a:buNone/>
            </a:pPr>
            <a:r>
              <a:rPr lang="en-GB" sz="1200" dirty="0"/>
              <a:t>Note: $SYSMIS is a system variable, as in IF (v1 &lt; 2) v1 = $SYSMIS.</a:t>
            </a:r>
            <a:r>
              <a:rPr lang="fr-FR" sz="1200" dirty="0"/>
              <a:t/>
            </a:r>
            <a:br>
              <a:rPr lang="fr-FR" sz="1200" dirty="0"/>
            </a:br>
            <a:r>
              <a:rPr lang="en-GB" sz="1200" dirty="0"/>
              <a:t>while SYSMIS is a keyword, as in </a:t>
            </a:r>
            <a:r>
              <a:rPr lang="fr-FR" sz="1200" dirty="0"/>
              <a:t>RECODE v1 (SYSMIS = 99) (10 = SYSMIS).</a:t>
            </a:r>
            <a:endParaRPr lang="en-GB" sz="1200" dirty="0"/>
          </a:p>
          <a:p>
            <a:r>
              <a:rPr lang="en-GB" sz="1500" b="1" dirty="0"/>
              <a:t>User-defined missing </a:t>
            </a:r>
            <a:r>
              <a:rPr lang="en-GB" sz="1500" dirty="0"/>
              <a:t>– values that should not be included in analyses, </a:t>
            </a:r>
          </a:p>
          <a:p>
            <a:pPr lvl="1"/>
            <a:r>
              <a:rPr lang="en-GB" sz="1200" dirty="0" err="1"/>
              <a:t>Eg</a:t>
            </a:r>
            <a:r>
              <a:rPr lang="en-GB" sz="1200" dirty="0"/>
              <a:t> “Don’t know”, “No response”, “Not asked”</a:t>
            </a:r>
          </a:p>
          <a:p>
            <a:pPr lvl="1"/>
            <a:r>
              <a:rPr lang="en-GB" sz="1350" dirty="0"/>
              <a:t>Often coded as ‘7, 8, 9’ or ‘97, 98, 99’ or ‘-1, -2, -3’, or even ‘DK’ and ‘NA’</a:t>
            </a:r>
          </a:p>
          <a:p>
            <a:pPr lvl="1"/>
            <a:endParaRPr lang="en-GB" sz="1350" dirty="0"/>
          </a:p>
          <a:p>
            <a:r>
              <a:rPr lang="en-GB" sz="1650" dirty="0"/>
              <a:t>Note: String (alphabetic) </a:t>
            </a:r>
            <a:r>
              <a:rPr lang="en-GB" sz="1650" u="sng" dirty="0"/>
              <a:t>values</a:t>
            </a:r>
            <a:r>
              <a:rPr lang="en-GB" sz="1650" dirty="0"/>
              <a:t> are case sensitive.</a:t>
            </a:r>
          </a:p>
          <a:p>
            <a:pPr marL="342900" lvl="1" indent="0">
              <a:buNone/>
            </a:pPr>
            <a:endParaRPr lang="en-GB" sz="1500" dirty="0"/>
          </a:p>
          <a:p>
            <a:pPr lvl="1"/>
            <a:endParaRPr lang="en-GB" dirty="0" smtClean="0"/>
          </a:p>
          <a:p>
            <a:endParaRPr lang="en-GB" dirty="0" smtClean="0"/>
          </a:p>
          <a:p>
            <a:pPr marL="0" indent="0">
              <a:buNone/>
            </a:pPr>
            <a:endParaRPr lang="en-GB" dirty="0"/>
          </a:p>
        </p:txBody>
      </p:sp>
      <p:sp>
        <p:nvSpPr>
          <p:cNvPr id="4" name="Date Placeholder 3"/>
          <p:cNvSpPr>
            <a:spLocks noGrp="1"/>
          </p:cNvSpPr>
          <p:nvPr>
            <p:ph type="dt" sz="half" idx="10"/>
          </p:nvPr>
        </p:nvSpPr>
        <p:spPr/>
        <p:txBody>
          <a:bodyPr/>
          <a:lstStyle/>
          <a:p>
            <a:fld id="{EE83425B-1751-4789-8155-506B3BF57FF3}"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44</a:t>
            </a:fld>
            <a:endParaRPr lang="en-GB"/>
          </a:p>
        </p:txBody>
      </p:sp>
    </p:spTree>
    <p:extLst>
      <p:ext uri="{BB962C8B-B14F-4D97-AF65-F5344CB8AC3E}">
        <p14:creationId xmlns:p14="http://schemas.microsoft.com/office/powerpoint/2010/main" val="3926737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8161"/>
            <a:ext cx="7886700" cy="508076"/>
          </a:xfrm>
        </p:spPr>
        <p:txBody>
          <a:bodyPr>
            <a:normAutofit/>
          </a:bodyPr>
          <a:lstStyle/>
          <a:p>
            <a:r>
              <a:rPr lang="en-GB" sz="1800" dirty="0">
                <a:latin typeface="+mn-lt"/>
              </a:rPr>
              <a:t>Missing values (cont’d):</a:t>
            </a:r>
          </a:p>
        </p:txBody>
      </p:sp>
      <p:sp>
        <p:nvSpPr>
          <p:cNvPr id="3" name="Content Placeholder 2"/>
          <p:cNvSpPr>
            <a:spLocks noGrp="1"/>
          </p:cNvSpPr>
          <p:nvPr>
            <p:ph idx="1"/>
          </p:nvPr>
        </p:nvSpPr>
        <p:spPr/>
        <p:txBody>
          <a:bodyPr>
            <a:normAutofit/>
          </a:bodyPr>
          <a:lstStyle/>
          <a:p>
            <a:r>
              <a:rPr lang="en-GB" sz="1500" dirty="0"/>
              <a:t>User-defined missing can be recoded into system missing, and vice versa:</a:t>
            </a:r>
          </a:p>
          <a:p>
            <a:pPr lvl="1"/>
            <a:r>
              <a:rPr lang="en-GB" sz="1500" dirty="0"/>
              <a:t>Recode to system missing: </a:t>
            </a:r>
          </a:p>
          <a:p>
            <a:pPr marL="685800" lvl="2" indent="0">
              <a:buNone/>
            </a:pPr>
            <a:endParaRPr lang="en-GB" sz="1400" dirty="0" smtClean="0"/>
          </a:p>
          <a:p>
            <a:pPr marL="685800" lvl="2" indent="0">
              <a:buNone/>
            </a:pPr>
            <a:r>
              <a:rPr lang="en-GB" sz="1400" dirty="0" smtClean="0"/>
              <a:t>recode </a:t>
            </a:r>
            <a:r>
              <a:rPr lang="en-GB" sz="1400" dirty="0"/>
              <a:t>rdef1 to rdef8  (‘Y’=1)(‘N’=0)(‘C</a:t>
            </a:r>
            <a:r>
              <a:rPr lang="en-GB" sz="1400" dirty="0" smtClean="0"/>
              <a:t>’=</a:t>
            </a:r>
            <a:r>
              <a:rPr lang="en-GB" sz="1400" dirty="0" err="1" smtClean="0"/>
              <a:t>sysmis</a:t>
            </a:r>
            <a:r>
              <a:rPr lang="en-GB" sz="1400" dirty="0" smtClean="0"/>
              <a:t>) into </a:t>
            </a:r>
            <a:r>
              <a:rPr lang="en-GB" sz="1400" dirty="0"/>
              <a:t>rdef1_r  rdef2_r rdef3_r rdef4_r rdef5_r rdef6_r rdef7_r  rdef8_r</a:t>
            </a:r>
            <a:r>
              <a:rPr lang="en-GB" sz="1400" dirty="0" smtClean="0"/>
              <a:t>.</a:t>
            </a:r>
          </a:p>
          <a:p>
            <a:pPr marL="685800" lvl="2" indent="0">
              <a:buNone/>
            </a:pPr>
            <a:r>
              <a:rPr lang="en-GB" sz="1400" dirty="0" smtClean="0"/>
              <a:t>execute.</a:t>
            </a:r>
          </a:p>
          <a:p>
            <a:pPr lvl="1"/>
            <a:endParaRPr lang="en-GB" sz="1500" dirty="0"/>
          </a:p>
          <a:p>
            <a:pPr lvl="1"/>
            <a:r>
              <a:rPr lang="en-GB" sz="1500" dirty="0"/>
              <a:t>Recode to user-defined missing: </a:t>
            </a:r>
          </a:p>
          <a:p>
            <a:pPr marL="685800" lvl="2" indent="0">
              <a:buNone/>
            </a:pPr>
            <a:endParaRPr lang="en-GB" sz="1400" dirty="0" smtClean="0"/>
          </a:p>
          <a:p>
            <a:pPr marL="685800" lvl="2" indent="0">
              <a:buNone/>
            </a:pPr>
            <a:r>
              <a:rPr lang="en-GB" sz="1400" dirty="0" smtClean="0"/>
              <a:t>recode </a:t>
            </a:r>
            <a:r>
              <a:rPr lang="en-GB" sz="1400" dirty="0" err="1"/>
              <a:t>fdeadc</a:t>
            </a:r>
            <a:r>
              <a:rPr lang="en-GB" sz="1400" dirty="0"/>
              <a:t> (</a:t>
            </a:r>
            <a:r>
              <a:rPr lang="en-GB" sz="1400" dirty="0" err="1"/>
              <a:t>sysmis</a:t>
            </a:r>
            <a:r>
              <a:rPr lang="en-GB" sz="1400" dirty="0"/>
              <a:t>=9)(else=copy) into </a:t>
            </a:r>
            <a:r>
              <a:rPr lang="en-GB" sz="1400" dirty="0" err="1"/>
              <a:t>fdeadc_r</a:t>
            </a:r>
            <a:r>
              <a:rPr lang="en-GB" sz="1400" dirty="0"/>
              <a:t>.</a:t>
            </a:r>
          </a:p>
          <a:p>
            <a:pPr marL="685800" lvl="2" indent="0">
              <a:buNone/>
            </a:pPr>
            <a:r>
              <a:rPr lang="en-GB" sz="1400" dirty="0"/>
              <a:t>execute.</a:t>
            </a:r>
          </a:p>
          <a:p>
            <a:pPr lvl="2"/>
            <a:endParaRPr lang="en-GB" dirty="0"/>
          </a:p>
          <a:p>
            <a:endParaRPr lang="en-GB" dirty="0"/>
          </a:p>
        </p:txBody>
      </p:sp>
      <p:sp>
        <p:nvSpPr>
          <p:cNvPr id="6" name="Date Placeholder 5"/>
          <p:cNvSpPr>
            <a:spLocks noGrp="1"/>
          </p:cNvSpPr>
          <p:nvPr>
            <p:ph type="dt" sz="half" idx="10"/>
          </p:nvPr>
        </p:nvSpPr>
        <p:spPr/>
        <p:txBody>
          <a:bodyPr/>
          <a:lstStyle/>
          <a:p>
            <a:fld id="{4C2F7B6F-357B-4836-A98E-E069265F8FAA}" type="datetime1">
              <a:rPr lang="en-GB" smtClean="0"/>
              <a:t>11/11/2016</a:t>
            </a:fld>
            <a:endParaRPr lang="en-GB"/>
          </a:p>
        </p:txBody>
      </p:sp>
      <p:sp>
        <p:nvSpPr>
          <p:cNvPr id="7" name="Slide Number Placeholder 6"/>
          <p:cNvSpPr>
            <a:spLocks noGrp="1"/>
          </p:cNvSpPr>
          <p:nvPr>
            <p:ph type="sldNum" sz="quarter" idx="12"/>
          </p:nvPr>
        </p:nvSpPr>
        <p:spPr/>
        <p:txBody>
          <a:bodyPr/>
          <a:lstStyle/>
          <a:p>
            <a:fld id="{62A7262D-BD2D-4120-AA33-513B60EDCA13}" type="slidenum">
              <a:rPr lang="en-GB" smtClean="0"/>
              <a:t>45</a:t>
            </a:fld>
            <a:endParaRPr lang="en-GB"/>
          </a:p>
        </p:txBody>
      </p:sp>
      <p:sp>
        <p:nvSpPr>
          <p:cNvPr id="4" name="Rectangle 3"/>
          <p:cNvSpPr/>
          <p:nvPr/>
        </p:nvSpPr>
        <p:spPr>
          <a:xfrm>
            <a:off x="1343025" y="2582948"/>
            <a:ext cx="6837148" cy="753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Rectangle 4"/>
          <p:cNvSpPr/>
          <p:nvPr/>
        </p:nvSpPr>
        <p:spPr>
          <a:xfrm>
            <a:off x="1343025" y="4061254"/>
            <a:ext cx="6686550" cy="6374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450578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8557" b="3957"/>
          <a:stretch/>
        </p:blipFill>
        <p:spPr bwMode="auto">
          <a:xfrm>
            <a:off x="156702" y="1038441"/>
            <a:ext cx="5980445" cy="307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437870" y="1153813"/>
            <a:ext cx="2662908" cy="507831"/>
          </a:xfrm>
          <a:prstGeom prst="rect">
            <a:avLst/>
          </a:prstGeom>
          <a:noFill/>
        </p:spPr>
        <p:txBody>
          <a:bodyPr wrap="none" rtlCol="0">
            <a:spAutoFit/>
          </a:bodyPr>
          <a:lstStyle/>
          <a:p>
            <a:r>
              <a:rPr lang="en-GB" sz="1350" dirty="0"/>
              <a:t>Variable view window used to look </a:t>
            </a:r>
          </a:p>
          <a:p>
            <a:r>
              <a:rPr lang="en-GB" sz="1350" dirty="0"/>
              <a:t>like this</a:t>
            </a:r>
          </a:p>
        </p:txBody>
      </p:sp>
      <p:sp>
        <p:nvSpPr>
          <p:cNvPr id="8" name="Left Arrow 7"/>
          <p:cNvSpPr/>
          <p:nvPr/>
        </p:nvSpPr>
        <p:spPr>
          <a:xfrm>
            <a:off x="6549705" y="1712928"/>
            <a:ext cx="509632" cy="188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TextBox 8"/>
          <p:cNvSpPr txBox="1"/>
          <p:nvPr/>
        </p:nvSpPr>
        <p:spPr>
          <a:xfrm>
            <a:off x="6437871" y="2228518"/>
            <a:ext cx="1789401" cy="300082"/>
          </a:xfrm>
          <a:prstGeom prst="rect">
            <a:avLst/>
          </a:prstGeom>
          <a:noFill/>
        </p:spPr>
        <p:txBody>
          <a:bodyPr wrap="none" rtlCol="0">
            <a:spAutoFit/>
          </a:bodyPr>
          <a:lstStyle/>
          <a:p>
            <a:r>
              <a:rPr lang="en-GB" sz="1350" dirty="0"/>
              <a:t>And now looks like this</a:t>
            </a:r>
          </a:p>
        </p:txBody>
      </p:sp>
      <p:sp>
        <p:nvSpPr>
          <p:cNvPr id="10" name="Down Arrow 9"/>
          <p:cNvSpPr/>
          <p:nvPr/>
        </p:nvSpPr>
        <p:spPr>
          <a:xfrm>
            <a:off x="8183556" y="2200827"/>
            <a:ext cx="184463" cy="5691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Date Placeholder 1"/>
          <p:cNvSpPr>
            <a:spLocks noGrp="1"/>
          </p:cNvSpPr>
          <p:nvPr>
            <p:ph type="dt" sz="half" idx="10"/>
          </p:nvPr>
        </p:nvSpPr>
        <p:spPr/>
        <p:txBody>
          <a:bodyPr/>
          <a:lstStyle/>
          <a:p>
            <a:fld id="{9BF74D3A-59CC-4DBA-A0D4-740019EA2913}" type="datetime1">
              <a:rPr lang="en-GB" smtClean="0"/>
              <a:t>11/11/2016</a:t>
            </a:fld>
            <a:endParaRPr lang="en-GB"/>
          </a:p>
        </p:txBody>
      </p:sp>
      <p:sp>
        <p:nvSpPr>
          <p:cNvPr id="3" name="Slide Number Placeholder 2"/>
          <p:cNvSpPr>
            <a:spLocks noGrp="1"/>
          </p:cNvSpPr>
          <p:nvPr>
            <p:ph type="sldNum" sz="quarter" idx="12"/>
          </p:nvPr>
        </p:nvSpPr>
        <p:spPr/>
        <p:txBody>
          <a:bodyPr/>
          <a:lstStyle/>
          <a:p>
            <a:fld id="{62A7262D-BD2D-4120-AA33-513B60EDCA13}" type="slidenum">
              <a:rPr lang="en-GB" smtClean="0"/>
              <a:t>46</a:t>
            </a:fld>
            <a:endParaRPr lang="en-GB"/>
          </a:p>
        </p:txBody>
      </p:sp>
      <p:pic>
        <p:nvPicPr>
          <p:cNvPr id="7" name="Picture 6"/>
          <p:cNvPicPr>
            <a:picLocks noChangeAspect="1"/>
          </p:cNvPicPr>
          <p:nvPr/>
        </p:nvPicPr>
        <p:blipFill>
          <a:blip r:embed="rId3"/>
          <a:stretch>
            <a:fillRect/>
          </a:stretch>
        </p:blipFill>
        <p:spPr>
          <a:xfrm>
            <a:off x="1657351" y="3512344"/>
            <a:ext cx="7336631" cy="2386013"/>
          </a:xfrm>
          <a:prstGeom prst="rect">
            <a:avLst/>
          </a:prstGeom>
        </p:spPr>
      </p:pic>
      <p:sp>
        <p:nvSpPr>
          <p:cNvPr id="14" name="Rectangle 13"/>
          <p:cNvSpPr/>
          <p:nvPr/>
        </p:nvSpPr>
        <p:spPr>
          <a:xfrm>
            <a:off x="4371975" y="3512344"/>
            <a:ext cx="1390650" cy="23860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ectangle 14"/>
          <p:cNvSpPr/>
          <p:nvPr/>
        </p:nvSpPr>
        <p:spPr>
          <a:xfrm>
            <a:off x="5762626" y="4705351"/>
            <a:ext cx="34289"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Rectangle 15"/>
          <p:cNvSpPr/>
          <p:nvPr/>
        </p:nvSpPr>
        <p:spPr>
          <a:xfrm>
            <a:off x="5762626" y="5238750"/>
            <a:ext cx="675245" cy="3857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785793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8549"/>
            <a:ext cx="7886700" cy="806847"/>
          </a:xfrm>
        </p:spPr>
        <p:txBody>
          <a:bodyPr>
            <a:normAutofit/>
          </a:bodyPr>
          <a:lstStyle/>
          <a:p>
            <a:r>
              <a:rPr lang="en-GB" sz="1800" b="1" dirty="0">
                <a:latin typeface="+mn-lt"/>
              </a:rPr>
              <a:t>Displaying and saving dataset content information</a:t>
            </a:r>
          </a:p>
        </p:txBody>
      </p:sp>
      <p:sp>
        <p:nvSpPr>
          <p:cNvPr id="3" name="Content Placeholder 2"/>
          <p:cNvSpPr>
            <a:spLocks noGrp="1"/>
          </p:cNvSpPr>
          <p:nvPr>
            <p:ph idx="1"/>
          </p:nvPr>
        </p:nvSpPr>
        <p:spPr>
          <a:xfrm>
            <a:off x="628650" y="2038351"/>
            <a:ext cx="7886700" cy="3451622"/>
          </a:xfrm>
        </p:spPr>
        <p:txBody>
          <a:bodyPr>
            <a:normAutofit/>
          </a:bodyPr>
          <a:lstStyle/>
          <a:p>
            <a:pPr marL="0" indent="0">
              <a:buNone/>
            </a:pPr>
            <a:r>
              <a:rPr lang="en-GB" sz="1500" dirty="0"/>
              <a:t>To produce a variable list in your output file that can be copied into your Data log file</a:t>
            </a:r>
          </a:p>
          <a:p>
            <a:pPr lvl="1"/>
            <a:r>
              <a:rPr lang="en-GB" sz="1350" dirty="0"/>
              <a:t>select </a:t>
            </a:r>
            <a:r>
              <a:rPr lang="en-GB" sz="1350" b="1" dirty="0"/>
              <a:t>File &gt; Display Data File Information &gt; Working File</a:t>
            </a:r>
          </a:p>
          <a:p>
            <a:pPr lvl="1"/>
            <a:r>
              <a:rPr lang="en-GB" sz="1350" dirty="0"/>
              <a:t>alternatively, using syntax: </a:t>
            </a:r>
            <a:r>
              <a:rPr lang="en-GB" sz="1350" b="1" dirty="0"/>
              <a:t>display dictionary.</a:t>
            </a:r>
            <a:endParaRPr lang="en-GB" sz="1350" dirty="0"/>
          </a:p>
          <a:p>
            <a:pPr lvl="1"/>
            <a:r>
              <a:rPr lang="en-GB" sz="1350" dirty="0"/>
              <a:t>in </a:t>
            </a:r>
            <a:r>
              <a:rPr lang="en-GB" sz="1350" b="1" dirty="0"/>
              <a:t>Output Viewer </a:t>
            </a:r>
            <a:r>
              <a:rPr lang="en-GB" sz="1350" dirty="0"/>
              <a:t>window: </a:t>
            </a:r>
          </a:p>
          <a:p>
            <a:pPr lvl="2"/>
            <a:r>
              <a:rPr lang="en-GB" sz="1350" dirty="0"/>
              <a:t>Click on Variable Information</a:t>
            </a:r>
          </a:p>
          <a:p>
            <a:pPr lvl="2"/>
            <a:r>
              <a:rPr lang="en-GB" sz="1350" dirty="0"/>
              <a:t>Ctrl-C to copy</a:t>
            </a:r>
          </a:p>
          <a:p>
            <a:pPr lvl="2"/>
            <a:r>
              <a:rPr lang="en-GB" sz="1350" dirty="0"/>
              <a:t>Ctrl-V to paste onto a </a:t>
            </a:r>
            <a:r>
              <a:rPr lang="en-GB" sz="1350" b="1" u="sng" dirty="0"/>
              <a:t>new sheet </a:t>
            </a:r>
            <a:r>
              <a:rPr lang="en-GB" sz="1350" dirty="0"/>
              <a:t>in the </a:t>
            </a:r>
            <a:r>
              <a:rPr lang="en-GB" sz="1350" b="1" dirty="0"/>
              <a:t>Data Log </a:t>
            </a:r>
            <a:r>
              <a:rPr lang="en-GB" sz="1350" dirty="0"/>
              <a:t>file</a:t>
            </a:r>
          </a:p>
          <a:p>
            <a:pPr lvl="1"/>
            <a:r>
              <a:rPr lang="en-GB" sz="1350" dirty="0"/>
              <a:t>do the same with the Value Labels list in Output Viewer window</a:t>
            </a:r>
          </a:p>
          <a:p>
            <a:pPr marL="0" indent="0">
              <a:buNone/>
            </a:pPr>
            <a:r>
              <a:rPr lang="en-GB" sz="1500" dirty="0"/>
              <a:t>Why should you do this?</a:t>
            </a:r>
          </a:p>
          <a:p>
            <a:pPr lvl="1"/>
            <a:r>
              <a:rPr lang="en-GB" sz="1350" dirty="0"/>
              <a:t>So that you have a record of what variables and values were in the original data file</a:t>
            </a:r>
          </a:p>
          <a:p>
            <a:pPr lvl="1"/>
            <a:r>
              <a:rPr lang="en-GB" sz="1350" dirty="0"/>
              <a:t>Provides a convenient template for documenting variable transformations such as recodes, and new computed variables</a:t>
            </a:r>
          </a:p>
          <a:p>
            <a:pPr lvl="1"/>
            <a:r>
              <a:rPr lang="en-GB" sz="1350" dirty="0"/>
              <a:t>Provides a convenient template for documenting missing data assignments, </a:t>
            </a:r>
            <a:r>
              <a:rPr lang="en-GB" sz="1350" dirty="0" err="1"/>
              <a:t>etc</a:t>
            </a:r>
            <a:endParaRPr lang="en-GB" sz="1350" dirty="0"/>
          </a:p>
          <a:p>
            <a:endParaRPr lang="en-GB" dirty="0"/>
          </a:p>
        </p:txBody>
      </p:sp>
      <p:sp>
        <p:nvSpPr>
          <p:cNvPr id="4" name="Date Placeholder 3"/>
          <p:cNvSpPr>
            <a:spLocks noGrp="1"/>
          </p:cNvSpPr>
          <p:nvPr>
            <p:ph type="dt" sz="half" idx="10"/>
          </p:nvPr>
        </p:nvSpPr>
        <p:spPr/>
        <p:txBody>
          <a:bodyPr/>
          <a:lstStyle/>
          <a:p>
            <a:fld id="{0696D712-A457-4390-8D21-D39752364E4F}" type="datetime1">
              <a:rPr lang="en-GB" smtClean="0"/>
              <a:t>11/11/2016</a:t>
            </a:fld>
            <a:endParaRPr lang="en-GB" dirty="0"/>
          </a:p>
        </p:txBody>
      </p:sp>
      <p:sp>
        <p:nvSpPr>
          <p:cNvPr id="5" name="Slide Number Placeholder 4"/>
          <p:cNvSpPr>
            <a:spLocks noGrp="1"/>
          </p:cNvSpPr>
          <p:nvPr>
            <p:ph type="sldNum" sz="quarter" idx="12"/>
          </p:nvPr>
        </p:nvSpPr>
        <p:spPr/>
        <p:txBody>
          <a:bodyPr/>
          <a:lstStyle/>
          <a:p>
            <a:fld id="{62A7262D-BD2D-4120-AA33-513B60EDCA13}" type="slidenum">
              <a:rPr lang="en-GB" smtClean="0"/>
              <a:t>47</a:t>
            </a:fld>
            <a:endParaRPr lang="en-GB"/>
          </a:p>
        </p:txBody>
      </p:sp>
    </p:spTree>
    <p:extLst>
      <p:ext uri="{BB962C8B-B14F-4D97-AF65-F5344CB8AC3E}">
        <p14:creationId xmlns:p14="http://schemas.microsoft.com/office/powerpoint/2010/main" val="3371941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421"/>
          <a:stretch/>
        </p:blipFill>
        <p:spPr>
          <a:xfrm>
            <a:off x="3804047" y="1219200"/>
            <a:ext cx="3593306" cy="4295775"/>
          </a:xfrm>
          <a:prstGeom prst="rect">
            <a:avLst/>
          </a:prstGeom>
        </p:spPr>
      </p:pic>
      <p:sp>
        <p:nvSpPr>
          <p:cNvPr id="3" name="Rectangle 2"/>
          <p:cNvSpPr/>
          <p:nvPr/>
        </p:nvSpPr>
        <p:spPr>
          <a:xfrm>
            <a:off x="3804046" y="1219200"/>
            <a:ext cx="282179" cy="257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p:cNvSpPr/>
          <p:nvPr/>
        </p:nvSpPr>
        <p:spPr>
          <a:xfrm>
            <a:off x="3804046" y="3543300"/>
            <a:ext cx="3092054" cy="238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TextBox 4"/>
          <p:cNvSpPr txBox="1"/>
          <p:nvPr/>
        </p:nvSpPr>
        <p:spPr>
          <a:xfrm>
            <a:off x="571500" y="1633402"/>
            <a:ext cx="2817694" cy="923330"/>
          </a:xfrm>
          <a:prstGeom prst="rect">
            <a:avLst/>
          </a:prstGeom>
          <a:noFill/>
        </p:spPr>
        <p:txBody>
          <a:bodyPr wrap="none" rtlCol="0">
            <a:spAutoFit/>
          </a:bodyPr>
          <a:lstStyle/>
          <a:p>
            <a:r>
              <a:rPr lang="en-GB" dirty="0"/>
              <a:t>Displaying and saving </a:t>
            </a:r>
          </a:p>
          <a:p>
            <a:r>
              <a:rPr lang="en-GB" dirty="0"/>
              <a:t>dataset content information</a:t>
            </a:r>
          </a:p>
          <a:p>
            <a:r>
              <a:rPr lang="en-GB" dirty="0"/>
              <a:t>(cont’d)</a:t>
            </a:r>
          </a:p>
        </p:txBody>
      </p:sp>
      <p:sp>
        <p:nvSpPr>
          <p:cNvPr id="6" name="Date Placeholder 5"/>
          <p:cNvSpPr>
            <a:spLocks noGrp="1"/>
          </p:cNvSpPr>
          <p:nvPr>
            <p:ph type="dt" sz="half" idx="10"/>
          </p:nvPr>
        </p:nvSpPr>
        <p:spPr/>
        <p:txBody>
          <a:bodyPr/>
          <a:lstStyle/>
          <a:p>
            <a:fld id="{2124FF12-414D-4372-864B-E9B757CE32E9}" type="datetime1">
              <a:rPr lang="en-GB" smtClean="0"/>
              <a:t>11/11/2016</a:t>
            </a:fld>
            <a:endParaRPr lang="en-GB"/>
          </a:p>
        </p:txBody>
      </p:sp>
      <p:sp>
        <p:nvSpPr>
          <p:cNvPr id="7" name="Slide Number Placeholder 6"/>
          <p:cNvSpPr>
            <a:spLocks noGrp="1"/>
          </p:cNvSpPr>
          <p:nvPr>
            <p:ph type="sldNum" sz="quarter" idx="12"/>
          </p:nvPr>
        </p:nvSpPr>
        <p:spPr/>
        <p:txBody>
          <a:bodyPr/>
          <a:lstStyle/>
          <a:p>
            <a:fld id="{62A7262D-BD2D-4120-AA33-513B60EDCA13}" type="slidenum">
              <a:rPr lang="en-GB" smtClean="0"/>
              <a:t>48</a:t>
            </a:fld>
            <a:endParaRPr lang="en-GB"/>
          </a:p>
        </p:txBody>
      </p:sp>
    </p:spTree>
    <p:extLst>
      <p:ext uri="{BB962C8B-B14F-4D97-AF65-F5344CB8AC3E}">
        <p14:creationId xmlns:p14="http://schemas.microsoft.com/office/powerpoint/2010/main" val="4071070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3787"/>
          <a:stretch/>
        </p:blipFill>
        <p:spPr>
          <a:xfrm>
            <a:off x="96074" y="1295915"/>
            <a:ext cx="5106314" cy="2872946"/>
          </a:xfrm>
          <a:prstGeom prst="rect">
            <a:avLst/>
          </a:prstGeom>
        </p:spPr>
      </p:pic>
      <p:pic>
        <p:nvPicPr>
          <p:cNvPr id="3" name="Picture 2"/>
          <p:cNvPicPr>
            <a:picLocks noChangeAspect="1"/>
          </p:cNvPicPr>
          <p:nvPr/>
        </p:nvPicPr>
        <p:blipFill rotWithShape="1">
          <a:blip r:embed="rId3"/>
          <a:srcRect b="1216"/>
          <a:stretch/>
        </p:blipFill>
        <p:spPr>
          <a:xfrm>
            <a:off x="5387739" y="1908829"/>
            <a:ext cx="2557463" cy="3662524"/>
          </a:xfrm>
          <a:prstGeom prst="rect">
            <a:avLst/>
          </a:prstGeom>
        </p:spPr>
      </p:pic>
      <p:sp>
        <p:nvSpPr>
          <p:cNvPr id="4" name="TextBox 3"/>
          <p:cNvSpPr txBox="1"/>
          <p:nvPr/>
        </p:nvSpPr>
        <p:spPr>
          <a:xfrm>
            <a:off x="5754923" y="1425661"/>
            <a:ext cx="1874039" cy="300082"/>
          </a:xfrm>
          <a:prstGeom prst="rect">
            <a:avLst/>
          </a:prstGeom>
          <a:noFill/>
        </p:spPr>
        <p:txBody>
          <a:bodyPr wrap="none" rtlCol="0">
            <a:spAutoFit/>
          </a:bodyPr>
          <a:lstStyle/>
          <a:p>
            <a:r>
              <a:rPr lang="en-GB" sz="1350" dirty="0"/>
              <a:t>Variable Information list</a:t>
            </a:r>
          </a:p>
        </p:txBody>
      </p:sp>
      <p:sp>
        <p:nvSpPr>
          <p:cNvPr id="6" name="TextBox 5"/>
          <p:cNvSpPr txBox="1"/>
          <p:nvPr/>
        </p:nvSpPr>
        <p:spPr>
          <a:xfrm>
            <a:off x="3254916" y="4968187"/>
            <a:ext cx="1295226" cy="300082"/>
          </a:xfrm>
          <a:prstGeom prst="rect">
            <a:avLst/>
          </a:prstGeom>
          <a:noFill/>
        </p:spPr>
        <p:txBody>
          <a:bodyPr wrap="none" rtlCol="0">
            <a:spAutoFit/>
          </a:bodyPr>
          <a:lstStyle/>
          <a:p>
            <a:r>
              <a:rPr lang="en-GB" sz="1350" dirty="0"/>
              <a:t>Value Labels list</a:t>
            </a:r>
          </a:p>
        </p:txBody>
      </p:sp>
      <p:sp>
        <p:nvSpPr>
          <p:cNvPr id="7" name="Left Arrow 6"/>
          <p:cNvSpPr/>
          <p:nvPr/>
        </p:nvSpPr>
        <p:spPr>
          <a:xfrm>
            <a:off x="5264171" y="1483329"/>
            <a:ext cx="537326" cy="1616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ight Arrow 7"/>
          <p:cNvSpPr/>
          <p:nvPr/>
        </p:nvSpPr>
        <p:spPr>
          <a:xfrm>
            <a:off x="4633784" y="5015299"/>
            <a:ext cx="630388" cy="182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Date Placeholder 4"/>
          <p:cNvSpPr>
            <a:spLocks noGrp="1"/>
          </p:cNvSpPr>
          <p:nvPr>
            <p:ph type="dt" sz="half" idx="10"/>
          </p:nvPr>
        </p:nvSpPr>
        <p:spPr/>
        <p:txBody>
          <a:bodyPr/>
          <a:lstStyle/>
          <a:p>
            <a:fld id="{530D9927-85CF-4A7A-BC03-E7E321DD76AB}" type="datetime1">
              <a:rPr lang="en-GB" smtClean="0"/>
              <a:t>11/11/2016</a:t>
            </a:fld>
            <a:endParaRPr lang="en-GB"/>
          </a:p>
        </p:txBody>
      </p:sp>
      <p:sp>
        <p:nvSpPr>
          <p:cNvPr id="9" name="Slide Number Placeholder 8"/>
          <p:cNvSpPr>
            <a:spLocks noGrp="1"/>
          </p:cNvSpPr>
          <p:nvPr>
            <p:ph type="sldNum" sz="quarter" idx="12"/>
          </p:nvPr>
        </p:nvSpPr>
        <p:spPr/>
        <p:txBody>
          <a:bodyPr/>
          <a:lstStyle/>
          <a:p>
            <a:fld id="{62A7262D-BD2D-4120-AA33-513B60EDCA13}" type="slidenum">
              <a:rPr lang="en-GB" smtClean="0"/>
              <a:t>49</a:t>
            </a:fld>
            <a:endParaRPr lang="en-GB"/>
          </a:p>
        </p:txBody>
      </p:sp>
      <p:sp>
        <p:nvSpPr>
          <p:cNvPr id="10" name="TextBox 9"/>
          <p:cNvSpPr txBox="1"/>
          <p:nvPr/>
        </p:nvSpPr>
        <p:spPr>
          <a:xfrm>
            <a:off x="299478" y="4395399"/>
            <a:ext cx="2756396" cy="830997"/>
          </a:xfrm>
          <a:prstGeom prst="rect">
            <a:avLst/>
          </a:prstGeom>
          <a:noFill/>
        </p:spPr>
        <p:txBody>
          <a:bodyPr wrap="none" rtlCol="0">
            <a:spAutoFit/>
          </a:bodyPr>
          <a:lstStyle/>
          <a:p>
            <a:r>
              <a:rPr lang="en-GB" b="1" dirty="0"/>
              <a:t>Content of Output window</a:t>
            </a:r>
          </a:p>
          <a:p>
            <a:pPr marL="257175" indent="-257175">
              <a:buFontTx/>
              <a:buChar char="-"/>
            </a:pPr>
            <a:r>
              <a:rPr lang="en-GB" sz="1500" dirty="0"/>
              <a:t>Copy and paste this info into </a:t>
            </a:r>
          </a:p>
          <a:p>
            <a:r>
              <a:rPr lang="en-GB" sz="1500" dirty="0"/>
              <a:t>the Data log file</a:t>
            </a:r>
          </a:p>
        </p:txBody>
      </p:sp>
    </p:spTree>
    <p:extLst>
      <p:ext uri="{BB962C8B-B14F-4D97-AF65-F5344CB8AC3E}">
        <p14:creationId xmlns:p14="http://schemas.microsoft.com/office/powerpoint/2010/main" val="343004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336" y="1728402"/>
            <a:ext cx="7508274" cy="3774989"/>
          </a:xfrm>
        </p:spPr>
        <p:txBody>
          <a:bodyPr>
            <a:normAutofit lnSpcReduction="10000"/>
          </a:bodyPr>
          <a:lstStyle/>
          <a:p>
            <a:r>
              <a:rPr lang="en-GB" sz="1800" b="1" dirty="0"/>
              <a:t>Advantages of SPSS</a:t>
            </a:r>
          </a:p>
          <a:p>
            <a:pPr lvl="1"/>
            <a:r>
              <a:rPr lang="en-GB" sz="1350" dirty="0"/>
              <a:t>flexible input capabilities, (</a:t>
            </a:r>
            <a:r>
              <a:rPr lang="en-GB" sz="1350" dirty="0" err="1"/>
              <a:t>eg</a:t>
            </a:r>
            <a:r>
              <a:rPr lang="en-GB" sz="1350" dirty="0"/>
              <a:t> hierarchical data formats)</a:t>
            </a:r>
          </a:p>
          <a:p>
            <a:pPr lvl="1"/>
            <a:r>
              <a:rPr lang="en-GB" sz="1350" dirty="0"/>
              <a:t>flexible output capabilities </a:t>
            </a:r>
          </a:p>
          <a:p>
            <a:pPr lvl="1"/>
            <a:r>
              <a:rPr lang="en-GB" sz="1350" dirty="0"/>
              <a:t>metadata management capabilities, such as variable and value labels, missing values </a:t>
            </a:r>
            <a:r>
              <a:rPr lang="en-GB" sz="1350" dirty="0" err="1"/>
              <a:t>etc</a:t>
            </a:r>
            <a:endParaRPr lang="en-GB" sz="1350" dirty="0"/>
          </a:p>
          <a:p>
            <a:pPr lvl="1"/>
            <a:r>
              <a:rPr lang="en-GB" sz="1350" dirty="0"/>
              <a:t>data recoding and computing capabilities</a:t>
            </a:r>
          </a:p>
          <a:p>
            <a:pPr lvl="1"/>
            <a:r>
              <a:rPr lang="en-GB" sz="1350" dirty="0"/>
              <a:t>intuitive command names, for the most part</a:t>
            </a:r>
          </a:p>
          <a:p>
            <a:pPr lvl="1"/>
            <a:r>
              <a:rPr lang="en-GB" sz="1350" dirty="0"/>
              <a:t>statistical measures comparable to those from SAS. Stata, etc.</a:t>
            </a:r>
          </a:p>
          <a:p>
            <a:pPr lvl="1"/>
            <a:r>
              <a:rPr lang="en-GB" sz="1350" dirty="0"/>
              <a:t>good documentation and user support groups (see handout, Appendix A)</a:t>
            </a:r>
          </a:p>
          <a:p>
            <a:pPr lvl="1"/>
            <a:endParaRPr lang="en-GB" sz="1200" dirty="0"/>
          </a:p>
          <a:p>
            <a:r>
              <a:rPr lang="en-GB" sz="1800" b="1" dirty="0"/>
              <a:t>Disadvantages of SPSS</a:t>
            </a:r>
          </a:p>
          <a:p>
            <a:pPr lvl="1"/>
            <a:r>
              <a:rPr lang="en-GB" sz="1350" dirty="0"/>
              <a:t>doesn’t do all possible statistical procedures (but then, no statistical package does)</a:t>
            </a:r>
          </a:p>
          <a:p>
            <a:pPr lvl="1"/>
            <a:r>
              <a:rPr lang="en-GB" sz="1350" dirty="0"/>
              <a:t>does not handle long question text well</a:t>
            </a:r>
          </a:p>
          <a:p>
            <a:pPr lvl="1"/>
            <a:r>
              <a:rPr lang="en-GB" sz="1350" dirty="0"/>
              <a:t>allows very long variable names (&gt;32 characters) which can’t be read by other statistical packages</a:t>
            </a:r>
          </a:p>
          <a:p>
            <a:pPr lvl="1"/>
            <a:r>
              <a:rPr lang="en-GB" sz="1350" dirty="0"/>
              <a:t>default storage formats for data and output log files are software-dependant (but this is also true for most statistical packages)</a:t>
            </a:r>
            <a:endParaRPr lang="en-GB" sz="1200" dirty="0"/>
          </a:p>
          <a:p>
            <a:endParaRPr lang="en-GB" sz="1500" dirty="0"/>
          </a:p>
          <a:p>
            <a:endParaRPr lang="en-GB" sz="1500" dirty="0"/>
          </a:p>
        </p:txBody>
      </p:sp>
      <p:sp>
        <p:nvSpPr>
          <p:cNvPr id="2" name="Date Placeholder 1"/>
          <p:cNvSpPr>
            <a:spLocks noGrp="1"/>
          </p:cNvSpPr>
          <p:nvPr>
            <p:ph type="dt" sz="half" idx="10"/>
          </p:nvPr>
        </p:nvSpPr>
        <p:spPr/>
        <p:txBody>
          <a:bodyPr/>
          <a:lstStyle/>
          <a:p>
            <a:fld id="{90981FEB-2423-466A-8197-0AB6F970F407}" type="datetime1">
              <a:rPr lang="en-GB" smtClean="0"/>
              <a:t>11/11/2016</a:t>
            </a:fld>
            <a:endParaRPr lang="en-GB"/>
          </a:p>
        </p:txBody>
      </p:sp>
      <p:sp>
        <p:nvSpPr>
          <p:cNvPr id="4" name="Slide Number Placeholder 3"/>
          <p:cNvSpPr>
            <a:spLocks noGrp="1"/>
          </p:cNvSpPr>
          <p:nvPr>
            <p:ph type="sldNum" sz="quarter" idx="12"/>
          </p:nvPr>
        </p:nvSpPr>
        <p:spPr/>
        <p:txBody>
          <a:bodyPr/>
          <a:lstStyle/>
          <a:p>
            <a:fld id="{62A7262D-BD2D-4120-AA33-513B60EDCA13}" type="slidenum">
              <a:rPr lang="en-GB" smtClean="0"/>
              <a:t>5</a:t>
            </a:fld>
            <a:endParaRPr lang="en-GB" dirty="0"/>
          </a:p>
        </p:txBody>
      </p:sp>
    </p:spTree>
    <p:extLst>
      <p:ext uri="{BB962C8B-B14F-4D97-AF65-F5344CB8AC3E}">
        <p14:creationId xmlns:p14="http://schemas.microsoft.com/office/powerpoint/2010/main" val="39774065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35196"/>
            <a:ext cx="7886700" cy="994172"/>
          </a:xfrm>
        </p:spPr>
        <p:txBody>
          <a:bodyPr>
            <a:normAutofit/>
          </a:bodyPr>
          <a:lstStyle/>
          <a:p>
            <a:r>
              <a:rPr lang="en-GB" sz="1800" b="1" dirty="0">
                <a:latin typeface="+mn-lt"/>
              </a:rPr>
              <a:t>Checking the variables: basic descriptive statistics</a:t>
            </a:r>
          </a:p>
        </p:txBody>
      </p:sp>
      <p:sp>
        <p:nvSpPr>
          <p:cNvPr id="3" name="Content Placeholder 2"/>
          <p:cNvSpPr>
            <a:spLocks noGrp="1"/>
          </p:cNvSpPr>
          <p:nvPr>
            <p:ph idx="1"/>
          </p:nvPr>
        </p:nvSpPr>
        <p:spPr>
          <a:xfrm>
            <a:off x="628650" y="2029369"/>
            <a:ext cx="7886700" cy="2666457"/>
          </a:xfrm>
        </p:spPr>
        <p:txBody>
          <a:bodyPr>
            <a:normAutofit/>
          </a:bodyPr>
          <a:lstStyle/>
          <a:p>
            <a:pPr marL="0" indent="0">
              <a:buNone/>
            </a:pPr>
            <a:r>
              <a:rPr lang="en-GB" sz="1500" dirty="0"/>
              <a:t>Why run descriptive statistics?</a:t>
            </a:r>
          </a:p>
          <a:p>
            <a:pPr marL="385763" indent="-385763">
              <a:buFont typeface="+mj-lt"/>
              <a:buAutoNum type="arabicPeriod"/>
            </a:pPr>
            <a:r>
              <a:rPr lang="en-GB" sz="1500" dirty="0" smtClean="0"/>
              <a:t>Check </a:t>
            </a:r>
            <a:r>
              <a:rPr lang="en-GB" sz="1500" dirty="0"/>
              <a:t>how values are coded and distributed in each variable</a:t>
            </a:r>
          </a:p>
          <a:p>
            <a:pPr marL="385763" indent="-385763">
              <a:buFont typeface="+mj-lt"/>
              <a:buAutoNum type="arabicPeriod"/>
            </a:pPr>
            <a:r>
              <a:rPr lang="en-GB" sz="1500" dirty="0"/>
              <a:t>Identify data entry errors, undocumented codes, string variables that should be converted to numeric variables, </a:t>
            </a:r>
            <a:r>
              <a:rPr lang="en-GB" sz="1500" dirty="0" err="1"/>
              <a:t>etc</a:t>
            </a:r>
            <a:endParaRPr lang="en-GB" sz="1500" dirty="0"/>
          </a:p>
          <a:p>
            <a:pPr marL="385763" indent="-385763">
              <a:buFont typeface="+mj-lt"/>
              <a:buAutoNum type="arabicPeriod"/>
            </a:pPr>
            <a:r>
              <a:rPr lang="en-GB" sz="1500" dirty="0"/>
              <a:t>Determine what other data transformations are needed for analysis, </a:t>
            </a:r>
            <a:r>
              <a:rPr lang="en-GB" sz="1500" dirty="0" err="1"/>
              <a:t>eg</a:t>
            </a:r>
            <a:r>
              <a:rPr lang="en-GB" sz="1500" dirty="0"/>
              <a:t> recoding variables (</a:t>
            </a:r>
            <a:r>
              <a:rPr lang="en-GB" sz="1500" dirty="0" err="1"/>
              <a:t>eg</a:t>
            </a:r>
            <a:r>
              <a:rPr lang="en-GB" sz="1500" dirty="0"/>
              <a:t> the order of the values), missing data codes, dummy variables, new variables that need to be computed</a:t>
            </a:r>
          </a:p>
          <a:p>
            <a:pPr marL="385763" indent="-385763">
              <a:buFont typeface="+mj-lt"/>
              <a:buAutoNum type="arabicPeriod"/>
            </a:pPr>
            <a:r>
              <a:rPr lang="en-GB" sz="1500" dirty="0"/>
              <a:t>After a recode/compute procedure, ALWAYS check resulting recoded/computed variable against original using FREQUENCIES and CROSSTABS</a:t>
            </a:r>
          </a:p>
          <a:p>
            <a:endParaRPr lang="en-GB" sz="1500" dirty="0"/>
          </a:p>
        </p:txBody>
      </p:sp>
      <p:sp>
        <p:nvSpPr>
          <p:cNvPr id="4" name="Date Placeholder 3"/>
          <p:cNvSpPr>
            <a:spLocks noGrp="1"/>
          </p:cNvSpPr>
          <p:nvPr>
            <p:ph type="dt" sz="half" idx="10"/>
          </p:nvPr>
        </p:nvSpPr>
        <p:spPr/>
        <p:txBody>
          <a:bodyPr/>
          <a:lstStyle/>
          <a:p>
            <a:fld id="{1E7BD2C3-9DEC-4E74-8CA7-5176CC2311FD}"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50</a:t>
            </a:fld>
            <a:endParaRPr lang="en-GB"/>
          </a:p>
        </p:txBody>
      </p:sp>
    </p:spTree>
    <p:extLst>
      <p:ext uri="{BB962C8B-B14F-4D97-AF65-F5344CB8AC3E}">
        <p14:creationId xmlns:p14="http://schemas.microsoft.com/office/powerpoint/2010/main" val="7371410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055437"/>
            <a:ext cx="7886700" cy="994172"/>
          </a:xfrm>
        </p:spPr>
        <p:txBody>
          <a:bodyPr>
            <a:normAutofit/>
          </a:bodyPr>
          <a:lstStyle/>
          <a:p>
            <a:r>
              <a:rPr lang="en-GB" sz="1800" dirty="0">
                <a:latin typeface="+mn-lt"/>
              </a:rPr>
              <a:t>Descriptive statistics (cont’d)</a:t>
            </a:r>
          </a:p>
        </p:txBody>
      </p:sp>
      <p:sp>
        <p:nvSpPr>
          <p:cNvPr id="3" name="Content Placeholder 2"/>
          <p:cNvSpPr>
            <a:spLocks noGrp="1"/>
          </p:cNvSpPr>
          <p:nvPr>
            <p:ph idx="1"/>
          </p:nvPr>
        </p:nvSpPr>
        <p:spPr>
          <a:xfrm>
            <a:off x="628650" y="2029369"/>
            <a:ext cx="7886700" cy="3266532"/>
          </a:xfrm>
        </p:spPr>
        <p:txBody>
          <a:bodyPr>
            <a:normAutofit/>
          </a:bodyPr>
          <a:lstStyle/>
          <a:p>
            <a:pPr marL="0" indent="0">
              <a:buNone/>
            </a:pPr>
            <a:r>
              <a:rPr lang="en-GB" sz="1500" dirty="0"/>
              <a:t>Four ways to produce univariate descriptive statistics: </a:t>
            </a:r>
          </a:p>
          <a:p>
            <a:pPr marL="385763" indent="-385763">
              <a:buFont typeface="+mj-lt"/>
              <a:buAutoNum type="arabicPeriod"/>
            </a:pPr>
            <a:r>
              <a:rPr lang="en-GB" sz="1500" dirty="0"/>
              <a:t>In Data view or Variable view window </a:t>
            </a:r>
            <a:r>
              <a:rPr lang="en-GB" sz="1500" dirty="0" smtClean="0"/>
              <a:t>(numeric variables, &lt;50 values)</a:t>
            </a:r>
            <a:endParaRPr lang="en-GB" sz="1500" dirty="0"/>
          </a:p>
          <a:p>
            <a:pPr marL="728663" lvl="1" indent="-385763">
              <a:buFont typeface="+mj-lt"/>
              <a:buAutoNum type="alphaLcPeriod"/>
            </a:pPr>
            <a:r>
              <a:rPr lang="en-GB" sz="1350" dirty="0"/>
              <a:t>click on a variable name to select it</a:t>
            </a:r>
          </a:p>
          <a:p>
            <a:pPr marL="728663" lvl="1" indent="-385763">
              <a:buFont typeface="+mj-lt"/>
              <a:buAutoNum type="alphaLcPeriod"/>
            </a:pPr>
            <a:r>
              <a:rPr lang="en-GB" sz="1350" b="1" dirty="0"/>
              <a:t>R-click</a:t>
            </a:r>
            <a:r>
              <a:rPr lang="en-GB" sz="1350" dirty="0"/>
              <a:t> (</a:t>
            </a:r>
            <a:r>
              <a:rPr lang="en-GB" sz="1350" dirty="0" err="1"/>
              <a:t>ie</a:t>
            </a:r>
            <a:r>
              <a:rPr lang="en-GB" sz="1350" dirty="0"/>
              <a:t> click the Right mouse button) </a:t>
            </a:r>
          </a:p>
          <a:p>
            <a:pPr marL="728663" lvl="1" indent="-385763">
              <a:buFont typeface="+mj-lt"/>
              <a:buAutoNum type="alphaLcPeriod"/>
            </a:pPr>
            <a:r>
              <a:rPr lang="en-GB" sz="1350" dirty="0"/>
              <a:t>select </a:t>
            </a:r>
            <a:r>
              <a:rPr lang="en-GB" sz="1350" b="1" dirty="0"/>
              <a:t>Descriptive statistics</a:t>
            </a:r>
            <a:endParaRPr lang="en-GB" sz="1350" dirty="0"/>
          </a:p>
        </p:txBody>
      </p:sp>
      <p:sp>
        <p:nvSpPr>
          <p:cNvPr id="5" name="Date Placeholder 4"/>
          <p:cNvSpPr>
            <a:spLocks noGrp="1"/>
          </p:cNvSpPr>
          <p:nvPr>
            <p:ph type="dt" sz="half" idx="10"/>
          </p:nvPr>
        </p:nvSpPr>
        <p:spPr/>
        <p:txBody>
          <a:bodyPr/>
          <a:lstStyle/>
          <a:p>
            <a:fld id="{97F250A0-6970-4A50-83E5-19D0CFDF7762}" type="datetime1">
              <a:rPr lang="en-GB" smtClean="0"/>
              <a:t>11/11/2016</a:t>
            </a:fld>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51</a:t>
            </a:fld>
            <a:endParaRPr lang="en-GB"/>
          </a:p>
        </p:txBody>
      </p:sp>
      <p:pic>
        <p:nvPicPr>
          <p:cNvPr id="4" name="Picture 3"/>
          <p:cNvPicPr>
            <a:picLocks noChangeAspect="1"/>
          </p:cNvPicPr>
          <p:nvPr/>
        </p:nvPicPr>
        <p:blipFill rotWithShape="1">
          <a:blip r:embed="rId2"/>
          <a:srcRect t="3700" r="827"/>
          <a:stretch/>
        </p:blipFill>
        <p:spPr>
          <a:xfrm>
            <a:off x="855358" y="3649877"/>
            <a:ext cx="6793218" cy="1409185"/>
          </a:xfrm>
          <a:prstGeom prst="rect">
            <a:avLst/>
          </a:prstGeom>
        </p:spPr>
      </p:pic>
    </p:spTree>
    <p:extLst>
      <p:ext uri="{BB962C8B-B14F-4D97-AF65-F5344CB8AC3E}">
        <p14:creationId xmlns:p14="http://schemas.microsoft.com/office/powerpoint/2010/main" val="40524683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a:latin typeface="+mn-lt"/>
              </a:rPr>
              <a:t>Descriptive statistics (cont’d)</a:t>
            </a:r>
          </a:p>
        </p:txBody>
      </p:sp>
      <p:sp>
        <p:nvSpPr>
          <p:cNvPr id="3" name="Content Placeholder 2"/>
          <p:cNvSpPr>
            <a:spLocks noGrp="1"/>
          </p:cNvSpPr>
          <p:nvPr>
            <p:ph idx="1"/>
          </p:nvPr>
        </p:nvSpPr>
        <p:spPr>
          <a:xfrm>
            <a:off x="180887" y="2125266"/>
            <a:ext cx="7886700" cy="3704034"/>
          </a:xfrm>
        </p:spPr>
        <p:txBody>
          <a:bodyPr/>
          <a:lstStyle/>
          <a:p>
            <a:pPr marL="342900" lvl="1" indent="0">
              <a:buNone/>
            </a:pPr>
            <a:r>
              <a:rPr lang="en-GB" dirty="0" smtClean="0"/>
              <a:t>2. </a:t>
            </a:r>
            <a:r>
              <a:rPr lang="en-GB" sz="1500" dirty="0"/>
              <a:t>Using drop-down menus </a:t>
            </a:r>
            <a:r>
              <a:rPr lang="en-GB" sz="1500" dirty="0" smtClean="0"/>
              <a:t>(numeric </a:t>
            </a:r>
            <a:r>
              <a:rPr lang="en-GB" sz="1500" dirty="0"/>
              <a:t>or string </a:t>
            </a:r>
            <a:r>
              <a:rPr lang="en-GB" sz="1500" dirty="0" smtClean="0"/>
              <a:t>variables, </a:t>
            </a:r>
            <a:r>
              <a:rPr lang="en-GB" sz="1500" dirty="0" err="1" smtClean="0"/>
              <a:t>incl</a:t>
            </a:r>
            <a:r>
              <a:rPr lang="en-GB" sz="1500" dirty="0" smtClean="0"/>
              <a:t> &gt;50 values):</a:t>
            </a:r>
            <a:endParaRPr lang="en-GB" sz="1500" dirty="0"/>
          </a:p>
          <a:p>
            <a:pPr marL="1028700" lvl="2" indent="-342900">
              <a:buFont typeface="+mj-lt"/>
              <a:buAutoNum type="alphaLcPeriod"/>
            </a:pPr>
            <a:r>
              <a:rPr lang="en-GB" sz="1350" b="1" dirty="0"/>
              <a:t>Analyse &gt; Descriptive statistics &gt; Frequencies</a:t>
            </a:r>
          </a:p>
          <a:p>
            <a:pPr marL="1028700" lvl="2" indent="-342900">
              <a:buFont typeface="+mj-lt"/>
              <a:buAutoNum type="alphaLcPeriod"/>
            </a:pPr>
            <a:r>
              <a:rPr lang="en-GB" sz="1350" dirty="0"/>
              <a:t>Select one or more variables from the window on the left, and move them to the window on the right</a:t>
            </a:r>
          </a:p>
          <a:p>
            <a:pPr marL="1028700" lvl="2" indent="-342900">
              <a:buFont typeface="+mj-lt"/>
              <a:buAutoNum type="alphaLcPeriod"/>
            </a:pPr>
            <a:r>
              <a:rPr lang="en-GB" sz="1350" dirty="0"/>
              <a:t>Click the ‘OK’ button</a:t>
            </a:r>
          </a:p>
        </p:txBody>
      </p:sp>
      <p:sp>
        <p:nvSpPr>
          <p:cNvPr id="4" name="Date Placeholder 3"/>
          <p:cNvSpPr>
            <a:spLocks noGrp="1"/>
          </p:cNvSpPr>
          <p:nvPr>
            <p:ph type="dt" sz="half" idx="10"/>
          </p:nvPr>
        </p:nvSpPr>
        <p:spPr/>
        <p:txBody>
          <a:bodyPr/>
          <a:lstStyle/>
          <a:p>
            <a:fld id="{BCC04F3F-102C-477C-8F01-E365BC987B15}"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52</a:t>
            </a:fld>
            <a:endParaRPr lang="en-GB"/>
          </a:p>
        </p:txBody>
      </p:sp>
      <p:pic>
        <p:nvPicPr>
          <p:cNvPr id="205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602" y="3119438"/>
            <a:ext cx="4104936" cy="25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124237" y="4094368"/>
            <a:ext cx="169877" cy="1991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TextBox 8"/>
          <p:cNvSpPr txBox="1"/>
          <p:nvPr/>
        </p:nvSpPr>
        <p:spPr>
          <a:xfrm>
            <a:off x="628651" y="4016593"/>
            <a:ext cx="2630759" cy="300082"/>
          </a:xfrm>
          <a:prstGeom prst="rect">
            <a:avLst/>
          </a:prstGeom>
          <a:noFill/>
        </p:spPr>
        <p:txBody>
          <a:bodyPr wrap="square" rtlCol="0">
            <a:spAutoFit/>
          </a:bodyPr>
          <a:lstStyle/>
          <a:p>
            <a:r>
              <a:rPr lang="en-GB" sz="1350" dirty="0"/>
              <a:t>Icon for string (alphabetic) variable</a:t>
            </a:r>
          </a:p>
        </p:txBody>
      </p:sp>
      <p:sp>
        <p:nvSpPr>
          <p:cNvPr id="11" name="TextBox 10"/>
          <p:cNvSpPr txBox="1"/>
          <p:nvPr/>
        </p:nvSpPr>
        <p:spPr>
          <a:xfrm>
            <a:off x="628651" y="4695456"/>
            <a:ext cx="2835189" cy="300082"/>
          </a:xfrm>
          <a:prstGeom prst="rect">
            <a:avLst/>
          </a:prstGeom>
          <a:noFill/>
        </p:spPr>
        <p:txBody>
          <a:bodyPr wrap="square" rtlCol="0">
            <a:spAutoFit/>
          </a:bodyPr>
          <a:lstStyle/>
          <a:p>
            <a:r>
              <a:rPr lang="en-GB" sz="1350" dirty="0"/>
              <a:t>Icon for categorical (numeric) variable</a:t>
            </a:r>
          </a:p>
        </p:txBody>
      </p:sp>
      <p:sp>
        <p:nvSpPr>
          <p:cNvPr id="12" name="Rectangle 11"/>
          <p:cNvSpPr/>
          <p:nvPr/>
        </p:nvSpPr>
        <p:spPr>
          <a:xfrm>
            <a:off x="4124237" y="4754646"/>
            <a:ext cx="169877" cy="1586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ight Arrow 13"/>
          <p:cNvSpPr/>
          <p:nvPr/>
        </p:nvSpPr>
        <p:spPr>
          <a:xfrm>
            <a:off x="3259409" y="4070677"/>
            <a:ext cx="506486" cy="16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ight Arrow 14"/>
          <p:cNvSpPr/>
          <p:nvPr/>
        </p:nvSpPr>
        <p:spPr>
          <a:xfrm>
            <a:off x="3429000" y="4754646"/>
            <a:ext cx="336895" cy="163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596052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8650"/>
          <a:stretch/>
        </p:blipFill>
        <p:spPr bwMode="auto">
          <a:xfrm>
            <a:off x="4067900" y="1385757"/>
            <a:ext cx="4047696" cy="434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00273" y="2256395"/>
            <a:ext cx="3167872" cy="553998"/>
          </a:xfrm>
          <a:prstGeom prst="rect">
            <a:avLst/>
          </a:prstGeom>
          <a:noFill/>
        </p:spPr>
        <p:txBody>
          <a:bodyPr wrap="square" rtlCol="0">
            <a:spAutoFit/>
          </a:bodyPr>
          <a:lstStyle/>
          <a:p>
            <a:r>
              <a:rPr lang="en-GB" sz="1500" b="1" dirty="0"/>
              <a:t>Output from FREQUENCIES </a:t>
            </a:r>
          </a:p>
          <a:p>
            <a:r>
              <a:rPr lang="en-GB" sz="1500" b="1" dirty="0"/>
              <a:t>for categorical and string variables</a:t>
            </a:r>
          </a:p>
        </p:txBody>
      </p:sp>
      <p:sp>
        <p:nvSpPr>
          <p:cNvPr id="3" name="Date Placeholder 2"/>
          <p:cNvSpPr>
            <a:spLocks noGrp="1"/>
          </p:cNvSpPr>
          <p:nvPr>
            <p:ph type="dt" sz="half" idx="10"/>
          </p:nvPr>
        </p:nvSpPr>
        <p:spPr/>
        <p:txBody>
          <a:bodyPr/>
          <a:lstStyle/>
          <a:p>
            <a:fld id="{11F18E05-56A3-4915-907D-ED72DF010CF2}" type="datetime1">
              <a:rPr lang="en-GB" smtClean="0"/>
              <a:t>11/11/2016</a:t>
            </a:fld>
            <a:endParaRPr lang="en-GB"/>
          </a:p>
        </p:txBody>
      </p:sp>
      <p:sp>
        <p:nvSpPr>
          <p:cNvPr id="4" name="Slide Number Placeholder 3"/>
          <p:cNvSpPr>
            <a:spLocks noGrp="1"/>
          </p:cNvSpPr>
          <p:nvPr>
            <p:ph type="sldNum" sz="quarter" idx="12"/>
          </p:nvPr>
        </p:nvSpPr>
        <p:spPr/>
        <p:txBody>
          <a:bodyPr/>
          <a:lstStyle/>
          <a:p>
            <a:fld id="{62A7262D-BD2D-4120-AA33-513B60EDCA13}" type="slidenum">
              <a:rPr lang="en-GB" smtClean="0"/>
              <a:t>53</a:t>
            </a:fld>
            <a:endParaRPr lang="en-GB"/>
          </a:p>
        </p:txBody>
      </p:sp>
    </p:spTree>
    <p:extLst>
      <p:ext uri="{BB962C8B-B14F-4D97-AF65-F5344CB8AC3E}">
        <p14:creationId xmlns:p14="http://schemas.microsoft.com/office/powerpoint/2010/main" val="38470478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50" y="901598"/>
            <a:ext cx="7886700" cy="994172"/>
          </a:xfrm>
        </p:spPr>
        <p:txBody>
          <a:bodyPr>
            <a:normAutofit/>
          </a:bodyPr>
          <a:lstStyle/>
          <a:p>
            <a:r>
              <a:rPr lang="en-GB" sz="1800" dirty="0">
                <a:latin typeface="+mn-lt"/>
              </a:rPr>
              <a:t>Descriptive statistics (cont’d)</a:t>
            </a:r>
          </a:p>
        </p:txBody>
      </p:sp>
      <p:sp>
        <p:nvSpPr>
          <p:cNvPr id="3" name="Content Placeholder 2"/>
          <p:cNvSpPr>
            <a:spLocks noGrp="1"/>
          </p:cNvSpPr>
          <p:nvPr>
            <p:ph idx="1"/>
          </p:nvPr>
        </p:nvSpPr>
        <p:spPr>
          <a:xfrm>
            <a:off x="214298" y="1868216"/>
            <a:ext cx="7886700" cy="3263504"/>
          </a:xfrm>
        </p:spPr>
        <p:txBody>
          <a:bodyPr/>
          <a:lstStyle/>
          <a:p>
            <a:pPr marL="0" indent="0">
              <a:buNone/>
            </a:pPr>
            <a:r>
              <a:rPr lang="en-GB" dirty="0" smtClean="0"/>
              <a:t> 3. </a:t>
            </a:r>
            <a:r>
              <a:rPr lang="en-GB" sz="1500" dirty="0"/>
              <a:t>Using drop-down menus (scale/continuous variables):</a:t>
            </a:r>
          </a:p>
          <a:p>
            <a:pPr marL="1028700" lvl="2" indent="-342900">
              <a:buFont typeface="+mj-lt"/>
              <a:buAutoNum type="alphaLcPeriod"/>
            </a:pPr>
            <a:r>
              <a:rPr lang="en-GB" sz="1350" b="1" dirty="0"/>
              <a:t>Analyse &gt; Descriptive statistics &gt; </a:t>
            </a:r>
            <a:r>
              <a:rPr lang="en-GB" sz="1350" b="1" dirty="0" err="1"/>
              <a:t>Descriptives</a:t>
            </a:r>
            <a:endParaRPr lang="en-GB" sz="1350" b="1" dirty="0"/>
          </a:p>
          <a:p>
            <a:pPr marL="1028700" lvl="2" indent="-342900">
              <a:buFont typeface="+mj-lt"/>
              <a:buAutoNum type="alphaLcPeriod"/>
            </a:pPr>
            <a:r>
              <a:rPr lang="en-GB" sz="1350" dirty="0"/>
              <a:t>Select one or more variables from the window on the left, and move them to the window on the right</a:t>
            </a:r>
          </a:p>
          <a:p>
            <a:pPr marL="1028700" lvl="2" indent="-342900">
              <a:buFont typeface="+mj-lt"/>
              <a:buAutoNum type="alphaLcPeriod"/>
            </a:pPr>
            <a:r>
              <a:rPr lang="en-GB" sz="1350" dirty="0"/>
              <a:t>Select appropriate </a:t>
            </a:r>
            <a:r>
              <a:rPr lang="en-GB" sz="1350" b="1" dirty="0"/>
              <a:t>Options</a:t>
            </a:r>
          </a:p>
          <a:p>
            <a:pPr marL="1028700" lvl="2" indent="-342900">
              <a:buFont typeface="+mj-lt"/>
              <a:buAutoNum type="alphaLcPeriod"/>
            </a:pPr>
            <a:r>
              <a:rPr lang="en-GB" sz="1350" dirty="0"/>
              <a:t>Click the ‘</a:t>
            </a:r>
            <a:r>
              <a:rPr lang="en-GB" sz="1350" b="1" dirty="0"/>
              <a:t>OK</a:t>
            </a:r>
            <a:r>
              <a:rPr lang="en-GB" sz="1350" dirty="0"/>
              <a:t>’ button</a:t>
            </a:r>
          </a:p>
        </p:txBody>
      </p:sp>
      <p:sp>
        <p:nvSpPr>
          <p:cNvPr id="4" name="Date Placeholder 3"/>
          <p:cNvSpPr>
            <a:spLocks noGrp="1"/>
          </p:cNvSpPr>
          <p:nvPr>
            <p:ph type="dt" sz="half" idx="10"/>
          </p:nvPr>
        </p:nvSpPr>
        <p:spPr/>
        <p:txBody>
          <a:bodyPr/>
          <a:lstStyle/>
          <a:p>
            <a:fld id="{4FBE57E9-BFF7-4EA0-A4D8-948632A55F13}" type="datetime1">
              <a:rPr lang="en-GB" smtClean="0"/>
              <a:t>11/11/2016</a:t>
            </a:fld>
            <a:endParaRPr lang="en-GB"/>
          </a:p>
        </p:txBody>
      </p:sp>
      <p:sp>
        <p:nvSpPr>
          <p:cNvPr id="11" name="Slide Number Placeholder 10"/>
          <p:cNvSpPr>
            <a:spLocks noGrp="1"/>
          </p:cNvSpPr>
          <p:nvPr>
            <p:ph type="sldNum" sz="quarter" idx="12"/>
          </p:nvPr>
        </p:nvSpPr>
        <p:spPr/>
        <p:txBody>
          <a:bodyPr/>
          <a:lstStyle/>
          <a:p>
            <a:fld id="{62A7262D-BD2D-4120-AA33-513B60EDCA13}" type="slidenum">
              <a:rPr lang="en-GB" smtClean="0"/>
              <a:t>54</a:t>
            </a:fld>
            <a:endParaRPr lang="en-GB"/>
          </a:p>
        </p:txBody>
      </p:sp>
      <p:sp>
        <p:nvSpPr>
          <p:cNvPr id="5" name="Rectangle 4"/>
          <p:cNvSpPr/>
          <p:nvPr/>
        </p:nvSpPr>
        <p:spPr>
          <a:xfrm>
            <a:off x="4562562" y="4301965"/>
            <a:ext cx="169877" cy="213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Box 5"/>
          <p:cNvSpPr txBox="1"/>
          <p:nvPr/>
        </p:nvSpPr>
        <p:spPr>
          <a:xfrm>
            <a:off x="85725" y="4238885"/>
            <a:ext cx="2546808" cy="507831"/>
          </a:xfrm>
          <a:prstGeom prst="rect">
            <a:avLst/>
          </a:prstGeom>
          <a:noFill/>
        </p:spPr>
        <p:txBody>
          <a:bodyPr wrap="square" rtlCol="0">
            <a:spAutoFit/>
          </a:bodyPr>
          <a:lstStyle/>
          <a:p>
            <a:r>
              <a:rPr lang="en-GB" sz="1350" dirty="0"/>
              <a:t>Icon for scale (continuous) variable</a:t>
            </a:r>
          </a:p>
        </p:txBody>
      </p:sp>
      <p:sp>
        <p:nvSpPr>
          <p:cNvPr id="7" name="Rectangle 6"/>
          <p:cNvSpPr/>
          <p:nvPr/>
        </p:nvSpPr>
        <p:spPr>
          <a:xfrm>
            <a:off x="4786443" y="4316725"/>
            <a:ext cx="169877" cy="1991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ight Arrow 12"/>
          <p:cNvSpPr/>
          <p:nvPr/>
        </p:nvSpPr>
        <p:spPr>
          <a:xfrm>
            <a:off x="2057400" y="4298669"/>
            <a:ext cx="846634" cy="1722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074"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b="1840"/>
          <a:stretch/>
        </p:blipFill>
        <p:spPr bwMode="auto">
          <a:xfrm>
            <a:off x="2985814" y="3509146"/>
            <a:ext cx="3423587" cy="209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953" y="2831290"/>
            <a:ext cx="1478756" cy="245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733536" y="3844249"/>
            <a:ext cx="527997" cy="1326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Bent Arrow 8"/>
          <p:cNvSpPr/>
          <p:nvPr/>
        </p:nvSpPr>
        <p:spPr>
          <a:xfrm>
            <a:off x="6210367" y="2831021"/>
            <a:ext cx="396332" cy="57759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cxnSp>
        <p:nvCxnSpPr>
          <p:cNvPr id="10" name="Straight Arrow Connector 9"/>
          <p:cNvCxnSpPr/>
          <p:nvPr/>
        </p:nvCxnSpPr>
        <p:spPr>
          <a:xfrm flipH="1">
            <a:off x="3896296" y="2624267"/>
            <a:ext cx="1290986" cy="14031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68106" y="2730517"/>
            <a:ext cx="2964333" cy="11137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124200" y="4316725"/>
            <a:ext cx="200025" cy="1542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Tree>
    <p:extLst>
      <p:ext uri="{BB962C8B-B14F-4D97-AF65-F5344CB8AC3E}">
        <p14:creationId xmlns:p14="http://schemas.microsoft.com/office/powerpoint/2010/main" val="16585235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a:latin typeface="+mn-lt"/>
              </a:rPr>
              <a:t>Descriptive statistics (cont’d)</a:t>
            </a:r>
          </a:p>
        </p:txBody>
      </p:sp>
      <p:sp>
        <p:nvSpPr>
          <p:cNvPr id="3" name="Date Placeholder 2"/>
          <p:cNvSpPr>
            <a:spLocks noGrp="1"/>
          </p:cNvSpPr>
          <p:nvPr>
            <p:ph type="dt" sz="half" idx="10"/>
          </p:nvPr>
        </p:nvSpPr>
        <p:spPr/>
        <p:txBody>
          <a:bodyPr/>
          <a:lstStyle/>
          <a:p>
            <a:fld id="{52EBD237-4DD7-44AC-80EF-6C4EA0E3C88A}" type="datetime1">
              <a:rPr lang="en-GB" smtClean="0"/>
              <a:t>11/11/2016</a:t>
            </a:fld>
            <a:endParaRPr lang="en-GB"/>
          </a:p>
        </p:txBody>
      </p:sp>
      <p:sp>
        <p:nvSpPr>
          <p:cNvPr id="4" name="Slide Number Placeholder 3"/>
          <p:cNvSpPr>
            <a:spLocks noGrp="1"/>
          </p:cNvSpPr>
          <p:nvPr>
            <p:ph type="sldNum" sz="quarter" idx="12"/>
          </p:nvPr>
        </p:nvSpPr>
        <p:spPr/>
        <p:txBody>
          <a:bodyPr/>
          <a:lstStyle/>
          <a:p>
            <a:fld id="{62A7262D-BD2D-4120-AA33-513B60EDCA13}" type="slidenum">
              <a:rPr lang="en-GB" smtClean="0"/>
              <a:t>55</a:t>
            </a:fld>
            <a:endParaRPr lang="en-GB"/>
          </a:p>
        </p:txBody>
      </p:sp>
      <p:sp>
        <p:nvSpPr>
          <p:cNvPr id="5" name="TextBox 4"/>
          <p:cNvSpPr txBox="1"/>
          <p:nvPr/>
        </p:nvSpPr>
        <p:spPr>
          <a:xfrm>
            <a:off x="628650" y="2716198"/>
            <a:ext cx="2057400" cy="1477328"/>
          </a:xfrm>
          <a:prstGeom prst="rect">
            <a:avLst/>
          </a:prstGeom>
          <a:noFill/>
        </p:spPr>
        <p:txBody>
          <a:bodyPr wrap="square" rtlCol="0">
            <a:spAutoFit/>
          </a:bodyPr>
          <a:lstStyle/>
          <a:p>
            <a:r>
              <a:rPr lang="en-GB" sz="1500" b="1" dirty="0"/>
              <a:t>Output from DESCRIPTIVES </a:t>
            </a:r>
          </a:p>
          <a:p>
            <a:r>
              <a:rPr lang="en-GB" sz="1500" b="1" dirty="0"/>
              <a:t>command for </a:t>
            </a:r>
          </a:p>
          <a:p>
            <a:r>
              <a:rPr lang="en-GB" sz="1500" b="1" dirty="0"/>
              <a:t>scale/continuous or categorical variables</a:t>
            </a:r>
          </a:p>
          <a:p>
            <a:r>
              <a:rPr lang="en-GB" sz="1500" b="1" dirty="0"/>
              <a:t>with Options selected</a:t>
            </a:r>
          </a:p>
        </p:txBody>
      </p:sp>
      <p:pic>
        <p:nvPicPr>
          <p:cNvPr id="7" name="Picture 6"/>
          <p:cNvPicPr>
            <a:picLocks noChangeAspect="1"/>
          </p:cNvPicPr>
          <p:nvPr/>
        </p:nvPicPr>
        <p:blipFill>
          <a:blip r:embed="rId2"/>
          <a:stretch>
            <a:fillRect/>
          </a:stretch>
        </p:blipFill>
        <p:spPr>
          <a:xfrm>
            <a:off x="2793891" y="2125267"/>
            <a:ext cx="5721459" cy="2392610"/>
          </a:xfrm>
          <a:prstGeom prst="rect">
            <a:avLst/>
          </a:prstGeom>
        </p:spPr>
      </p:pic>
    </p:spTree>
    <p:extLst>
      <p:ext uri="{BB962C8B-B14F-4D97-AF65-F5344CB8AC3E}">
        <p14:creationId xmlns:p14="http://schemas.microsoft.com/office/powerpoint/2010/main" val="10243190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a:latin typeface="+mn-lt"/>
              </a:rPr>
              <a:t>Descriptive statistics (cont’d)</a:t>
            </a:r>
          </a:p>
        </p:txBody>
      </p:sp>
      <p:sp>
        <p:nvSpPr>
          <p:cNvPr id="3" name="Content Placeholder 2"/>
          <p:cNvSpPr>
            <a:spLocks noGrp="1"/>
          </p:cNvSpPr>
          <p:nvPr>
            <p:ph idx="1"/>
          </p:nvPr>
        </p:nvSpPr>
        <p:spPr>
          <a:xfrm>
            <a:off x="628650" y="1971676"/>
            <a:ext cx="7886700" cy="3518297"/>
          </a:xfrm>
        </p:spPr>
        <p:txBody>
          <a:bodyPr>
            <a:normAutofit fontScale="70000" lnSpcReduction="20000"/>
          </a:bodyPr>
          <a:lstStyle/>
          <a:p>
            <a:pPr marL="0" indent="0">
              <a:buNone/>
            </a:pPr>
            <a:r>
              <a:rPr lang="en-GB" dirty="0"/>
              <a:t>4</a:t>
            </a:r>
            <a:r>
              <a:rPr lang="en-GB" dirty="0" smtClean="0"/>
              <a:t>. </a:t>
            </a:r>
            <a:r>
              <a:rPr lang="en-GB" sz="1950" dirty="0"/>
              <a:t>Using syntax:</a:t>
            </a:r>
          </a:p>
          <a:p>
            <a:pPr marL="0" indent="0">
              <a:buNone/>
            </a:pPr>
            <a:endParaRPr lang="en-GB" dirty="0" smtClean="0"/>
          </a:p>
          <a:p>
            <a:pPr marL="685800" lvl="1" indent="-342900">
              <a:buFont typeface="+mj-lt"/>
              <a:buAutoNum type="alphaLcPeriod"/>
            </a:pPr>
            <a:r>
              <a:rPr lang="en-GB" sz="1650" dirty="0"/>
              <a:t>Categorical and string (alphabetic) variables:</a:t>
            </a:r>
          </a:p>
          <a:p>
            <a:pPr marL="685800" lvl="1" indent="-342900">
              <a:buFont typeface="+mj-lt"/>
              <a:buAutoNum type="alphaLcPeriod"/>
            </a:pPr>
            <a:endParaRPr lang="en-GB" sz="1650" dirty="0"/>
          </a:p>
          <a:p>
            <a:pPr marL="685800" lvl="2" indent="0">
              <a:buNone/>
            </a:pPr>
            <a:r>
              <a:rPr lang="en-GB" sz="1800" dirty="0"/>
              <a:t>FREQUENCIES </a:t>
            </a:r>
            <a:r>
              <a:rPr lang="en-GB" sz="1800" dirty="0" smtClean="0"/>
              <a:t>VARIABLES=age</a:t>
            </a:r>
            <a:endParaRPr lang="en-GB" sz="1800" dirty="0"/>
          </a:p>
          <a:p>
            <a:pPr marL="1028700" lvl="3" indent="0">
              <a:buNone/>
            </a:pPr>
            <a:r>
              <a:rPr lang="en-GB" dirty="0" smtClean="0"/>
              <a:t>/ MISSING=INCLUDE.</a:t>
            </a:r>
          </a:p>
          <a:p>
            <a:pPr marL="1285875" lvl="3" indent="-257175">
              <a:buFont typeface="+mj-lt"/>
              <a:buAutoNum type="alphaLcPeriod"/>
            </a:pPr>
            <a:endParaRPr lang="en-GB" sz="1650" dirty="0"/>
          </a:p>
          <a:p>
            <a:pPr marL="685800" lvl="1" indent="-342900">
              <a:buFont typeface="+mj-lt"/>
              <a:buAutoNum type="alphaLcPeriod"/>
            </a:pPr>
            <a:r>
              <a:rPr lang="en-GB" sz="1650" dirty="0"/>
              <a:t>Scale (continuous) and categorical variables:</a:t>
            </a:r>
          </a:p>
          <a:p>
            <a:pPr marL="342900" lvl="1" indent="0">
              <a:buNone/>
            </a:pPr>
            <a:endParaRPr lang="en-GB" sz="1650" dirty="0"/>
          </a:p>
          <a:p>
            <a:pPr marL="685800" lvl="2" indent="0">
              <a:buNone/>
            </a:pPr>
            <a:r>
              <a:rPr lang="en-GB" sz="1800" dirty="0"/>
              <a:t>DESCRIPTIVES </a:t>
            </a:r>
            <a:r>
              <a:rPr lang="en-GB" sz="1800" dirty="0" smtClean="0"/>
              <a:t>VARIABLES=age </a:t>
            </a:r>
            <a:endParaRPr lang="en-GB" sz="1800" dirty="0"/>
          </a:p>
          <a:p>
            <a:pPr marL="1028700" lvl="3" indent="0">
              <a:buNone/>
            </a:pPr>
            <a:r>
              <a:rPr lang="en-GB" dirty="0"/>
              <a:t>/ STATISTICS=MEAN STDDEV MIN MAX </a:t>
            </a:r>
            <a:r>
              <a:rPr lang="en-GB" dirty="0" smtClean="0"/>
              <a:t>RANGE</a:t>
            </a:r>
            <a:endParaRPr lang="en-GB" dirty="0"/>
          </a:p>
          <a:p>
            <a:pPr marL="1028700" lvl="3" indent="0">
              <a:buNone/>
            </a:pPr>
            <a:r>
              <a:rPr lang="en-GB" dirty="0"/>
              <a:t>/MISSING=INCLUDE.</a:t>
            </a:r>
          </a:p>
          <a:p>
            <a:pPr marL="1028700" lvl="3" indent="0">
              <a:buNone/>
            </a:pPr>
            <a:endParaRPr lang="en-GB" sz="1650" dirty="0"/>
          </a:p>
          <a:p>
            <a:pPr marL="342900" lvl="1" indent="0">
              <a:buNone/>
            </a:pPr>
            <a:r>
              <a:rPr lang="en-GB" sz="1650" dirty="0"/>
              <a:t>Nb. ‘Missing=include’ option only available in syntax. Earlier versions of SPSS required it, but as of SPSS 21+, it seems to be no longer required. Missing values are displayed by default in the frequencies output.</a:t>
            </a:r>
          </a:p>
          <a:p>
            <a:pPr marL="685800" lvl="2" indent="0">
              <a:buNone/>
            </a:pPr>
            <a:r>
              <a:rPr lang="en-GB" dirty="0" smtClean="0"/>
              <a:t> </a:t>
            </a:r>
            <a:endParaRPr lang="en-GB" dirty="0"/>
          </a:p>
        </p:txBody>
      </p:sp>
      <p:sp>
        <p:nvSpPr>
          <p:cNvPr id="7" name="Date Placeholder 6"/>
          <p:cNvSpPr>
            <a:spLocks noGrp="1"/>
          </p:cNvSpPr>
          <p:nvPr>
            <p:ph type="dt" sz="half" idx="10"/>
          </p:nvPr>
        </p:nvSpPr>
        <p:spPr/>
        <p:txBody>
          <a:bodyPr/>
          <a:lstStyle/>
          <a:p>
            <a:fld id="{C072A185-F733-4130-9FED-A10A189AB667}" type="datetime1">
              <a:rPr lang="en-GB" smtClean="0"/>
              <a:t>11/11/2016</a:t>
            </a:fld>
            <a:endParaRPr lang="en-GB"/>
          </a:p>
        </p:txBody>
      </p:sp>
      <p:sp>
        <p:nvSpPr>
          <p:cNvPr id="8" name="Slide Number Placeholder 7"/>
          <p:cNvSpPr>
            <a:spLocks noGrp="1"/>
          </p:cNvSpPr>
          <p:nvPr>
            <p:ph type="sldNum" sz="quarter" idx="12"/>
          </p:nvPr>
        </p:nvSpPr>
        <p:spPr/>
        <p:txBody>
          <a:bodyPr/>
          <a:lstStyle/>
          <a:p>
            <a:fld id="{62A7262D-BD2D-4120-AA33-513B60EDCA13}" type="slidenum">
              <a:rPr lang="en-GB" smtClean="0"/>
              <a:t>56</a:t>
            </a:fld>
            <a:endParaRPr lang="en-GB"/>
          </a:p>
        </p:txBody>
      </p:sp>
      <p:sp>
        <p:nvSpPr>
          <p:cNvPr id="5" name="TextBox 4"/>
          <p:cNvSpPr txBox="1"/>
          <p:nvPr/>
        </p:nvSpPr>
        <p:spPr>
          <a:xfrm>
            <a:off x="5344298" y="2981326"/>
            <a:ext cx="3379572" cy="646331"/>
          </a:xfrm>
          <a:prstGeom prst="rect">
            <a:avLst/>
          </a:prstGeom>
          <a:noFill/>
        </p:spPr>
        <p:txBody>
          <a:bodyPr wrap="square" rtlCol="0">
            <a:spAutoFit/>
          </a:bodyPr>
          <a:lstStyle/>
          <a:p>
            <a:r>
              <a:rPr lang="en-GB" dirty="0"/>
              <a:t>Try both commands. </a:t>
            </a:r>
          </a:p>
          <a:p>
            <a:r>
              <a:rPr lang="en-GB" dirty="0"/>
              <a:t>Look at the differences in output.</a:t>
            </a:r>
          </a:p>
        </p:txBody>
      </p:sp>
      <p:sp>
        <p:nvSpPr>
          <p:cNvPr id="4" name="Rectangle 3"/>
          <p:cNvSpPr/>
          <p:nvPr/>
        </p:nvSpPr>
        <p:spPr>
          <a:xfrm>
            <a:off x="1323975" y="2887310"/>
            <a:ext cx="2505075" cy="5279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ectangle 5"/>
          <p:cNvSpPr/>
          <p:nvPr/>
        </p:nvSpPr>
        <p:spPr>
          <a:xfrm>
            <a:off x="1323975" y="3819800"/>
            <a:ext cx="3914775"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0744460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131094"/>
            <a:ext cx="7886700" cy="493970"/>
          </a:xfrm>
        </p:spPr>
        <p:txBody>
          <a:bodyPr>
            <a:normAutofit/>
          </a:bodyPr>
          <a:lstStyle/>
          <a:p>
            <a:r>
              <a:rPr lang="en-GB" sz="1800" dirty="0">
                <a:latin typeface="+mn-lt"/>
              </a:rPr>
              <a:t>Descriptive statistics (cont’d)</a:t>
            </a:r>
          </a:p>
        </p:txBody>
      </p:sp>
      <p:sp>
        <p:nvSpPr>
          <p:cNvPr id="3" name="Text Placeholder 2"/>
          <p:cNvSpPr>
            <a:spLocks noGrp="1"/>
          </p:cNvSpPr>
          <p:nvPr>
            <p:ph type="body" idx="1"/>
          </p:nvPr>
        </p:nvSpPr>
        <p:spPr>
          <a:xfrm>
            <a:off x="629842" y="1750080"/>
            <a:ext cx="3868340" cy="631171"/>
          </a:xfrm>
        </p:spPr>
        <p:txBody>
          <a:bodyPr>
            <a:normAutofit/>
          </a:bodyPr>
          <a:lstStyle/>
          <a:p>
            <a:r>
              <a:rPr lang="en-GB" sz="1500" dirty="0"/>
              <a:t>Continuous variable in ‘frequencies’ (default options)</a:t>
            </a:r>
          </a:p>
        </p:txBody>
      </p:sp>
      <p:pic>
        <p:nvPicPr>
          <p:cNvPr id="7" name="Content Placeholder 6"/>
          <p:cNvPicPr>
            <a:picLocks noGrp="1" noChangeAspect="1"/>
          </p:cNvPicPr>
          <p:nvPr>
            <p:ph sz="half" idx="2"/>
          </p:nvPr>
        </p:nvPicPr>
        <p:blipFill>
          <a:blip r:embed="rId2"/>
          <a:stretch>
            <a:fillRect/>
          </a:stretch>
        </p:blipFill>
        <p:spPr>
          <a:xfrm>
            <a:off x="920385" y="2381251"/>
            <a:ext cx="2951427" cy="3118247"/>
          </a:xfrm>
          <a:prstGeom prst="rect">
            <a:avLst/>
          </a:prstGeom>
        </p:spPr>
      </p:pic>
      <p:sp>
        <p:nvSpPr>
          <p:cNvPr id="5" name="Text Placeholder 4"/>
          <p:cNvSpPr>
            <a:spLocks noGrp="1"/>
          </p:cNvSpPr>
          <p:nvPr>
            <p:ph type="body" sz="quarter" idx="3"/>
          </p:nvPr>
        </p:nvSpPr>
        <p:spPr>
          <a:xfrm>
            <a:off x="4611291" y="1746647"/>
            <a:ext cx="3887391" cy="617934"/>
          </a:xfrm>
        </p:spPr>
        <p:txBody>
          <a:bodyPr>
            <a:normAutofit/>
          </a:bodyPr>
          <a:lstStyle/>
          <a:p>
            <a:r>
              <a:rPr lang="en-GB" sz="1500" dirty="0"/>
              <a:t>Continuous variable in ‘</a:t>
            </a:r>
            <a:r>
              <a:rPr lang="en-GB" sz="1500" dirty="0" err="1"/>
              <a:t>descriptives</a:t>
            </a:r>
            <a:r>
              <a:rPr lang="en-GB" sz="1500" dirty="0"/>
              <a:t>’ (default options)</a:t>
            </a:r>
          </a:p>
        </p:txBody>
      </p:sp>
      <p:pic>
        <p:nvPicPr>
          <p:cNvPr id="8" name="Content Placeholder 7"/>
          <p:cNvPicPr>
            <a:picLocks noGrp="1" noChangeAspect="1"/>
          </p:cNvPicPr>
          <p:nvPr>
            <p:ph sz="quarter" idx="4"/>
          </p:nvPr>
        </p:nvPicPr>
        <p:blipFill>
          <a:blip r:embed="rId3"/>
          <a:stretch>
            <a:fillRect/>
          </a:stretch>
        </p:blipFill>
        <p:spPr>
          <a:xfrm>
            <a:off x="4382691" y="2708146"/>
            <a:ext cx="4502093" cy="916642"/>
          </a:xfrm>
          <a:prstGeom prst="rect">
            <a:avLst/>
          </a:prstGeom>
        </p:spPr>
      </p:pic>
      <p:sp>
        <p:nvSpPr>
          <p:cNvPr id="4" name="Date Placeholder 3"/>
          <p:cNvSpPr>
            <a:spLocks noGrp="1"/>
          </p:cNvSpPr>
          <p:nvPr>
            <p:ph type="dt" sz="half" idx="10"/>
          </p:nvPr>
        </p:nvSpPr>
        <p:spPr/>
        <p:txBody>
          <a:bodyPr/>
          <a:lstStyle/>
          <a:p>
            <a:fld id="{BAB26097-EC2C-4EEB-9EFA-09F987A02B35}" type="datetime1">
              <a:rPr lang="en-GB" smtClean="0"/>
              <a:t>11/11/2016</a:t>
            </a:fld>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57</a:t>
            </a:fld>
            <a:endParaRPr lang="en-GB"/>
          </a:p>
        </p:txBody>
      </p:sp>
    </p:spTree>
    <p:extLst>
      <p:ext uri="{BB962C8B-B14F-4D97-AF65-F5344CB8AC3E}">
        <p14:creationId xmlns:p14="http://schemas.microsoft.com/office/powerpoint/2010/main" val="23459242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a:latin typeface="+mn-lt"/>
              </a:rPr>
              <a:t>Descriptive statistics (cont’d)</a:t>
            </a:r>
          </a:p>
        </p:txBody>
      </p:sp>
      <p:sp>
        <p:nvSpPr>
          <p:cNvPr id="3" name="Content Placeholder 2"/>
          <p:cNvSpPr>
            <a:spLocks noGrp="1"/>
          </p:cNvSpPr>
          <p:nvPr>
            <p:ph idx="1"/>
          </p:nvPr>
        </p:nvSpPr>
        <p:spPr/>
        <p:txBody>
          <a:bodyPr>
            <a:normAutofit lnSpcReduction="10000"/>
          </a:bodyPr>
          <a:lstStyle/>
          <a:p>
            <a:pPr marL="0" indent="0">
              <a:buNone/>
            </a:pPr>
            <a:endParaRPr lang="en-GB" dirty="0"/>
          </a:p>
          <a:p>
            <a:r>
              <a:rPr lang="en-GB" sz="1650" dirty="0"/>
              <a:t>What is the </a:t>
            </a:r>
            <a:r>
              <a:rPr lang="en-GB" sz="1650" u="sng" dirty="0"/>
              <a:t>mean</a:t>
            </a:r>
            <a:r>
              <a:rPr lang="en-GB" sz="1650" dirty="0"/>
              <a:t> of the AGE variable? Can you get this from Frequencies or </a:t>
            </a:r>
            <a:r>
              <a:rPr lang="en-GB" sz="1650" dirty="0" err="1"/>
              <a:t>Descriptives</a:t>
            </a:r>
            <a:r>
              <a:rPr lang="en-GB" sz="1650" dirty="0"/>
              <a:t>?</a:t>
            </a:r>
          </a:p>
          <a:p>
            <a:pPr marL="0" indent="0">
              <a:buNone/>
            </a:pPr>
            <a:r>
              <a:rPr lang="en-GB" sz="1800" dirty="0"/>
              <a:t> </a:t>
            </a:r>
          </a:p>
          <a:p>
            <a:r>
              <a:rPr lang="en-GB" sz="1650" dirty="0"/>
              <a:t>What is the </a:t>
            </a:r>
            <a:r>
              <a:rPr lang="en-GB" sz="1650" u="sng" dirty="0"/>
              <a:t>median</a:t>
            </a:r>
            <a:r>
              <a:rPr lang="en-GB" sz="1650" dirty="0"/>
              <a:t> of the AGE variable? Can you get this from Frequencies or </a:t>
            </a:r>
            <a:r>
              <a:rPr lang="en-GB" sz="1650" dirty="0" err="1"/>
              <a:t>Descriptives</a:t>
            </a:r>
            <a:r>
              <a:rPr lang="en-GB" sz="1650" dirty="0"/>
              <a:t>?</a:t>
            </a:r>
          </a:p>
          <a:p>
            <a:pPr marL="0" indent="0">
              <a:buNone/>
            </a:pPr>
            <a:r>
              <a:rPr lang="en-GB" sz="1800" dirty="0"/>
              <a:t> </a:t>
            </a:r>
          </a:p>
          <a:p>
            <a:r>
              <a:rPr lang="en-GB" sz="1650" dirty="0"/>
              <a:t>What is the </a:t>
            </a:r>
            <a:r>
              <a:rPr lang="en-GB" sz="1650" u="sng" dirty="0"/>
              <a:t>mode</a:t>
            </a:r>
            <a:r>
              <a:rPr lang="en-GB" sz="1650" dirty="0"/>
              <a:t> of the AGE variable? Can you get this from Frequencies or </a:t>
            </a:r>
            <a:r>
              <a:rPr lang="en-GB" sz="1650" dirty="0" err="1"/>
              <a:t>Descriptives</a:t>
            </a:r>
            <a:r>
              <a:rPr lang="en-GB" sz="1650" dirty="0"/>
              <a:t>?</a:t>
            </a:r>
          </a:p>
          <a:p>
            <a:pPr marL="0" indent="0">
              <a:buNone/>
            </a:pPr>
            <a:r>
              <a:rPr lang="en-GB" sz="1800" dirty="0"/>
              <a:t> </a:t>
            </a:r>
          </a:p>
          <a:p>
            <a:r>
              <a:rPr lang="en-GB" sz="1650" dirty="0"/>
              <a:t>What is the </a:t>
            </a:r>
            <a:r>
              <a:rPr lang="en-GB" sz="1650" u="sng" dirty="0"/>
              <a:t>standard deviation</a:t>
            </a:r>
            <a:r>
              <a:rPr lang="en-GB" sz="1650" dirty="0"/>
              <a:t> of the AGE variable? Can you get this from Frequencies or </a:t>
            </a:r>
            <a:r>
              <a:rPr lang="en-GB" sz="1650" dirty="0" err="1"/>
              <a:t>Descriptives</a:t>
            </a:r>
            <a:r>
              <a:rPr lang="en-GB" sz="1650" dirty="0"/>
              <a:t>?</a:t>
            </a:r>
          </a:p>
          <a:p>
            <a:pPr marL="0" indent="0">
              <a:buNone/>
            </a:pPr>
            <a:r>
              <a:rPr lang="en-GB" dirty="0"/>
              <a:t> </a:t>
            </a:r>
          </a:p>
          <a:p>
            <a:endParaRPr lang="en-GB" dirty="0"/>
          </a:p>
        </p:txBody>
      </p:sp>
      <p:sp>
        <p:nvSpPr>
          <p:cNvPr id="4" name="Date Placeholder 3"/>
          <p:cNvSpPr>
            <a:spLocks noGrp="1"/>
          </p:cNvSpPr>
          <p:nvPr>
            <p:ph type="dt" sz="half" idx="10"/>
          </p:nvPr>
        </p:nvSpPr>
        <p:spPr/>
        <p:txBody>
          <a:bodyPr/>
          <a:lstStyle/>
          <a:p>
            <a:fld id="{BAA1D98F-49CF-4208-BA39-FB55933C2CFD}"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58</a:t>
            </a:fld>
            <a:endParaRPr lang="en-GB"/>
          </a:p>
        </p:txBody>
      </p:sp>
    </p:spTree>
    <p:extLst>
      <p:ext uri="{BB962C8B-B14F-4D97-AF65-F5344CB8AC3E}">
        <p14:creationId xmlns:p14="http://schemas.microsoft.com/office/powerpoint/2010/main" val="2216724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5170"/>
            <a:ext cx="7886700" cy="528830"/>
          </a:xfrm>
        </p:spPr>
        <p:txBody>
          <a:bodyPr>
            <a:normAutofit/>
          </a:bodyPr>
          <a:lstStyle/>
          <a:p>
            <a:r>
              <a:rPr lang="en-GB" sz="1800" dirty="0">
                <a:latin typeface="+mn-lt"/>
              </a:rPr>
              <a:t>Descriptive statistics (cont’d)</a:t>
            </a:r>
          </a:p>
        </p:txBody>
      </p:sp>
      <p:sp>
        <p:nvSpPr>
          <p:cNvPr id="3" name="Content Placeholder 2"/>
          <p:cNvSpPr>
            <a:spLocks noGrp="1"/>
          </p:cNvSpPr>
          <p:nvPr>
            <p:ph sz="half" idx="1"/>
          </p:nvPr>
        </p:nvSpPr>
        <p:spPr>
          <a:xfrm>
            <a:off x="628650" y="1524000"/>
            <a:ext cx="3886200" cy="3987402"/>
          </a:xfrm>
        </p:spPr>
        <p:txBody>
          <a:bodyPr>
            <a:normAutofit/>
          </a:bodyPr>
          <a:lstStyle/>
          <a:p>
            <a:pPr marL="0" indent="0">
              <a:buNone/>
            </a:pPr>
            <a:r>
              <a:rPr lang="en-GB" sz="1500" b="1" dirty="0"/>
              <a:t>Menus: </a:t>
            </a:r>
          </a:p>
          <a:p>
            <a:pPr marL="0" indent="0">
              <a:buNone/>
            </a:pPr>
            <a:r>
              <a:rPr lang="en-GB" sz="1500" b="1" dirty="0"/>
              <a:t>Analyse &gt; Descriptive statistics &gt; Explore</a:t>
            </a:r>
            <a:endParaRPr lang="en-GB" sz="1500" dirty="0"/>
          </a:p>
        </p:txBody>
      </p:sp>
      <p:pic>
        <p:nvPicPr>
          <p:cNvPr id="6" name="Content Placeholder 5"/>
          <p:cNvPicPr>
            <a:picLocks noGrp="1" noChangeAspect="1"/>
          </p:cNvPicPr>
          <p:nvPr>
            <p:ph sz="half" idx="2"/>
          </p:nvPr>
        </p:nvPicPr>
        <p:blipFill>
          <a:blip r:embed="rId2"/>
          <a:stretch>
            <a:fillRect/>
          </a:stretch>
        </p:blipFill>
        <p:spPr>
          <a:xfrm>
            <a:off x="4629150" y="2288881"/>
            <a:ext cx="3886200" cy="3138680"/>
          </a:xfrm>
          <a:prstGeom prst="rect">
            <a:avLst/>
          </a:prstGeom>
        </p:spPr>
      </p:pic>
      <p:sp>
        <p:nvSpPr>
          <p:cNvPr id="4" name="Date Placeholder 3"/>
          <p:cNvSpPr>
            <a:spLocks noGrp="1"/>
          </p:cNvSpPr>
          <p:nvPr>
            <p:ph type="dt" sz="half" idx="10"/>
          </p:nvPr>
        </p:nvSpPr>
        <p:spPr/>
        <p:txBody>
          <a:bodyPr/>
          <a:lstStyle/>
          <a:p>
            <a:fld id="{ADBF154C-E3A9-4209-BF20-87065CBB484C}" type="datetime1">
              <a:rPr lang="en-GB" smtClean="0"/>
              <a:t>11/11/2016</a:t>
            </a:fld>
            <a:endParaRPr lang="en-GB"/>
          </a:p>
        </p:txBody>
      </p:sp>
      <p:sp>
        <p:nvSpPr>
          <p:cNvPr id="7" name="Slide Number Placeholder 6"/>
          <p:cNvSpPr>
            <a:spLocks noGrp="1"/>
          </p:cNvSpPr>
          <p:nvPr>
            <p:ph type="sldNum" sz="quarter" idx="12"/>
          </p:nvPr>
        </p:nvSpPr>
        <p:spPr/>
        <p:txBody>
          <a:bodyPr/>
          <a:lstStyle/>
          <a:p>
            <a:fld id="{62A7262D-BD2D-4120-AA33-513B60EDCA13}" type="slidenum">
              <a:rPr lang="en-GB" smtClean="0"/>
              <a:t>59</a:t>
            </a:fld>
            <a:endParaRPr lang="en-GB"/>
          </a:p>
        </p:txBody>
      </p:sp>
      <p:pic>
        <p:nvPicPr>
          <p:cNvPr id="5" name="Picture 4"/>
          <p:cNvPicPr>
            <a:picLocks noChangeAspect="1"/>
          </p:cNvPicPr>
          <p:nvPr/>
        </p:nvPicPr>
        <p:blipFill rotWithShape="1">
          <a:blip r:embed="rId3"/>
          <a:srcRect t="4176"/>
          <a:stretch/>
        </p:blipFill>
        <p:spPr>
          <a:xfrm>
            <a:off x="790575" y="2205037"/>
            <a:ext cx="3407569" cy="3306365"/>
          </a:xfrm>
          <a:prstGeom prst="rect">
            <a:avLst/>
          </a:prstGeom>
        </p:spPr>
      </p:pic>
      <p:sp>
        <p:nvSpPr>
          <p:cNvPr id="8" name="TextBox 7"/>
          <p:cNvSpPr txBox="1"/>
          <p:nvPr/>
        </p:nvSpPr>
        <p:spPr>
          <a:xfrm>
            <a:off x="4793782" y="1455495"/>
            <a:ext cx="2502368" cy="784830"/>
          </a:xfrm>
          <a:prstGeom prst="rect">
            <a:avLst/>
          </a:prstGeom>
          <a:noFill/>
        </p:spPr>
        <p:txBody>
          <a:bodyPr wrap="square" rtlCol="0">
            <a:spAutoFit/>
          </a:bodyPr>
          <a:lstStyle/>
          <a:p>
            <a:pPr>
              <a:lnSpc>
                <a:spcPct val="150000"/>
              </a:lnSpc>
            </a:pPr>
            <a:r>
              <a:rPr lang="en-GB" sz="1500" b="1" dirty="0"/>
              <a:t>Syntax: </a:t>
            </a:r>
          </a:p>
          <a:p>
            <a:pPr>
              <a:lnSpc>
                <a:spcPct val="150000"/>
              </a:lnSpc>
            </a:pPr>
            <a:r>
              <a:rPr lang="en-GB" sz="1500" dirty="0"/>
              <a:t>Examine variables=age.</a:t>
            </a:r>
          </a:p>
        </p:txBody>
      </p:sp>
      <p:sp>
        <p:nvSpPr>
          <p:cNvPr id="9" name="Rectangle 8"/>
          <p:cNvSpPr/>
          <p:nvPr/>
        </p:nvSpPr>
        <p:spPr>
          <a:xfrm>
            <a:off x="4793782" y="1524000"/>
            <a:ext cx="2321393" cy="6810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p:cNvSpPr/>
          <p:nvPr/>
        </p:nvSpPr>
        <p:spPr>
          <a:xfrm>
            <a:off x="4591050" y="2288880"/>
            <a:ext cx="3924300" cy="3222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12315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02" y="1131094"/>
            <a:ext cx="8158548" cy="994172"/>
          </a:xfrm>
        </p:spPr>
        <p:txBody>
          <a:bodyPr>
            <a:normAutofit/>
          </a:bodyPr>
          <a:lstStyle/>
          <a:p>
            <a:r>
              <a:rPr lang="en-GB" sz="1800" b="1" dirty="0">
                <a:latin typeface="+mn-lt"/>
              </a:rPr>
              <a:t>The data we will be using:</a:t>
            </a:r>
          </a:p>
        </p:txBody>
      </p:sp>
      <p:sp>
        <p:nvSpPr>
          <p:cNvPr id="3" name="Content Placeholder 2"/>
          <p:cNvSpPr>
            <a:spLocks noGrp="1"/>
          </p:cNvSpPr>
          <p:nvPr>
            <p:ph sz="half" idx="1"/>
          </p:nvPr>
        </p:nvSpPr>
        <p:spPr>
          <a:xfrm>
            <a:off x="356802" y="2226469"/>
            <a:ext cx="3300798" cy="3263504"/>
          </a:xfrm>
        </p:spPr>
        <p:txBody>
          <a:bodyPr>
            <a:normAutofit/>
          </a:bodyPr>
          <a:lstStyle/>
          <a:p>
            <a:pPr marL="0" indent="0">
              <a:buNone/>
            </a:pPr>
            <a:r>
              <a:rPr lang="en-GB" sz="1500" dirty="0"/>
              <a:t>Subset of variables and cases from:</a:t>
            </a:r>
          </a:p>
          <a:p>
            <a:pPr marL="342900" lvl="1" indent="0">
              <a:buNone/>
            </a:pPr>
            <a:r>
              <a:rPr lang="en-GB" sz="1500" dirty="0" err="1"/>
              <a:t>Sandercock</a:t>
            </a:r>
            <a:r>
              <a:rPr lang="en-GB" sz="1500" dirty="0"/>
              <a:t>, Peter; Niewada, Maciej; </a:t>
            </a:r>
            <a:r>
              <a:rPr lang="en-GB" sz="1500" dirty="0" err="1"/>
              <a:t>Czlonkowska</a:t>
            </a:r>
            <a:r>
              <a:rPr lang="en-GB" sz="1500" dirty="0"/>
              <a:t>, Anna. (2014). </a:t>
            </a:r>
          </a:p>
          <a:p>
            <a:pPr marL="342900" lvl="1" indent="0">
              <a:buNone/>
            </a:pPr>
            <a:r>
              <a:rPr lang="en-GB" sz="1500" u="sng" dirty="0"/>
              <a:t>International Stroke Trial database</a:t>
            </a:r>
            <a:r>
              <a:rPr lang="en-GB" sz="1500" dirty="0"/>
              <a:t> </a:t>
            </a:r>
          </a:p>
          <a:p>
            <a:pPr marL="342900" lvl="1" indent="0">
              <a:buNone/>
            </a:pPr>
            <a:r>
              <a:rPr lang="en-GB" sz="1500" dirty="0"/>
              <a:t>(version 2), [Dataset]. </a:t>
            </a:r>
          </a:p>
          <a:p>
            <a:pPr marL="342900" lvl="1" indent="0">
              <a:buNone/>
            </a:pPr>
            <a:r>
              <a:rPr lang="en-GB" sz="1500" dirty="0"/>
              <a:t>University of Edinburgh, </a:t>
            </a:r>
          </a:p>
          <a:p>
            <a:pPr marL="342900" lvl="1" indent="0">
              <a:buNone/>
            </a:pPr>
            <a:r>
              <a:rPr lang="en-GB" sz="1500" dirty="0"/>
              <a:t>Department of Clinical Neurosciences. </a:t>
            </a:r>
          </a:p>
          <a:p>
            <a:pPr marL="342900" lvl="1" indent="0">
              <a:buNone/>
            </a:pPr>
            <a:r>
              <a:rPr lang="en-GB" sz="1500" u="sng" dirty="0">
                <a:hlinkClick r:id="rId2"/>
              </a:rPr>
              <a:t>http://dx.doi.org/10.7488/ds/104.</a:t>
            </a:r>
            <a:endParaRPr lang="en-GB" sz="1500" dirty="0"/>
          </a:p>
          <a:p>
            <a:endParaRPr lang="en-GB" sz="1800" dirty="0"/>
          </a:p>
        </p:txBody>
      </p:sp>
      <p:pic>
        <p:nvPicPr>
          <p:cNvPr id="5" name="Content Placeholder 4"/>
          <p:cNvPicPr>
            <a:picLocks noGrp="1" noChangeAspect="1"/>
          </p:cNvPicPr>
          <p:nvPr>
            <p:ph sz="half" idx="2"/>
          </p:nvPr>
        </p:nvPicPr>
        <p:blipFill>
          <a:blip r:embed="rId3"/>
          <a:stretch>
            <a:fillRect/>
          </a:stretch>
        </p:blipFill>
        <p:spPr>
          <a:xfrm>
            <a:off x="3530475" y="1217592"/>
            <a:ext cx="4984875" cy="4607075"/>
          </a:xfrm>
          <a:prstGeom prst="rect">
            <a:avLst/>
          </a:prstGeom>
        </p:spPr>
      </p:pic>
      <p:sp>
        <p:nvSpPr>
          <p:cNvPr id="4" name="Date Placeholder 3"/>
          <p:cNvSpPr>
            <a:spLocks noGrp="1"/>
          </p:cNvSpPr>
          <p:nvPr>
            <p:ph type="dt" sz="half" idx="10"/>
          </p:nvPr>
        </p:nvSpPr>
        <p:spPr/>
        <p:txBody>
          <a:bodyPr/>
          <a:lstStyle/>
          <a:p>
            <a:fld id="{0D8EAB3C-C21B-4CD2-855E-EE7E91F25E3B}" type="datetime1">
              <a:rPr lang="en-GB" smtClean="0"/>
              <a:t>11/11/2016</a:t>
            </a:fld>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6</a:t>
            </a:fld>
            <a:endParaRPr lang="en-GB"/>
          </a:p>
        </p:txBody>
      </p:sp>
    </p:spTree>
    <p:extLst>
      <p:ext uri="{BB962C8B-B14F-4D97-AF65-F5344CB8AC3E}">
        <p14:creationId xmlns:p14="http://schemas.microsoft.com/office/powerpoint/2010/main" val="24675995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77616"/>
            <a:ext cx="7886700" cy="688181"/>
          </a:xfrm>
        </p:spPr>
        <p:txBody>
          <a:bodyPr>
            <a:normAutofit/>
          </a:bodyPr>
          <a:lstStyle/>
          <a:p>
            <a:r>
              <a:rPr lang="en-GB" sz="1800" b="1" dirty="0">
                <a:latin typeface="+mn-lt"/>
              </a:rPr>
              <a:t>Common recoding tasks, </a:t>
            </a:r>
            <a:r>
              <a:rPr lang="en-GB" sz="1800" b="1" dirty="0" err="1">
                <a:latin typeface="+mn-lt"/>
              </a:rPr>
              <a:t>ie</a:t>
            </a:r>
            <a:r>
              <a:rPr lang="en-GB" sz="1800" b="1" dirty="0">
                <a:latin typeface="+mn-lt"/>
              </a:rPr>
              <a:t> recoding existing variable(s)</a:t>
            </a:r>
          </a:p>
        </p:txBody>
      </p:sp>
      <p:sp>
        <p:nvSpPr>
          <p:cNvPr id="3" name="Content Placeholder 2"/>
          <p:cNvSpPr>
            <a:spLocks noGrp="1"/>
          </p:cNvSpPr>
          <p:nvPr>
            <p:ph idx="1"/>
          </p:nvPr>
        </p:nvSpPr>
        <p:spPr>
          <a:xfrm>
            <a:off x="762000" y="2677716"/>
            <a:ext cx="7886700" cy="2722960"/>
          </a:xfrm>
        </p:spPr>
        <p:txBody>
          <a:bodyPr>
            <a:normAutofit/>
          </a:bodyPr>
          <a:lstStyle/>
          <a:p>
            <a:r>
              <a:rPr lang="en-GB" sz="1800" dirty="0"/>
              <a:t>Convert string variables to numeric</a:t>
            </a:r>
          </a:p>
          <a:p>
            <a:r>
              <a:rPr lang="en-GB" sz="1800" dirty="0"/>
              <a:t>Change order of values of variables (nominal </a:t>
            </a:r>
            <a:r>
              <a:rPr lang="en-GB" sz="1800" dirty="0">
                <a:sym typeface="Wingdings" panose="05000000000000000000" pitchFamily="2" charset="2"/>
              </a:rPr>
              <a:t> ordinal)</a:t>
            </a:r>
            <a:endParaRPr lang="en-GB" sz="1800" dirty="0"/>
          </a:p>
          <a:p>
            <a:r>
              <a:rPr lang="en-GB" sz="1800" dirty="0"/>
              <a:t>Change system missing to user-defined missing </a:t>
            </a:r>
            <a:r>
              <a:rPr lang="en-GB" sz="1800" dirty="0" smtClean="0"/>
              <a:t>or vice versa</a:t>
            </a:r>
            <a:endParaRPr lang="en-GB" sz="1800" dirty="0"/>
          </a:p>
          <a:p>
            <a:r>
              <a:rPr lang="en-GB" sz="1800" dirty="0"/>
              <a:t>Collapse categories</a:t>
            </a:r>
          </a:p>
          <a:p>
            <a:r>
              <a:rPr lang="en-GB" sz="1800" dirty="0"/>
              <a:t>Replace missing values with </a:t>
            </a:r>
            <a:r>
              <a:rPr lang="en-GB" sz="1800" dirty="0" err="1"/>
              <a:t>eg</a:t>
            </a:r>
            <a:r>
              <a:rPr lang="en-GB" sz="1800" dirty="0"/>
              <a:t> variable mean</a:t>
            </a:r>
          </a:p>
          <a:p>
            <a:r>
              <a:rPr lang="en-GB" sz="1800" dirty="0"/>
              <a:t>Creating dummy variables</a:t>
            </a:r>
          </a:p>
        </p:txBody>
      </p:sp>
      <p:sp>
        <p:nvSpPr>
          <p:cNvPr id="4" name="Date Placeholder 3"/>
          <p:cNvSpPr>
            <a:spLocks noGrp="1"/>
          </p:cNvSpPr>
          <p:nvPr>
            <p:ph type="dt" sz="half" idx="10"/>
          </p:nvPr>
        </p:nvSpPr>
        <p:spPr/>
        <p:txBody>
          <a:bodyPr/>
          <a:lstStyle/>
          <a:p>
            <a:fld id="{0D75BE73-FCCD-4629-8311-CE0A8344E150}"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60</a:t>
            </a:fld>
            <a:endParaRPr lang="en-GB"/>
          </a:p>
        </p:txBody>
      </p:sp>
    </p:spTree>
    <p:extLst>
      <p:ext uri="{BB962C8B-B14F-4D97-AF65-F5344CB8AC3E}">
        <p14:creationId xmlns:p14="http://schemas.microsoft.com/office/powerpoint/2010/main" val="8776700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688181"/>
          </a:xfrm>
        </p:spPr>
        <p:txBody>
          <a:bodyPr>
            <a:normAutofit/>
          </a:bodyPr>
          <a:lstStyle/>
          <a:p>
            <a:r>
              <a:rPr lang="en-GB" sz="1800" b="1" dirty="0">
                <a:latin typeface="+mn-lt"/>
              </a:rPr>
              <a:t>Common recoding tasks (cont’d)</a:t>
            </a:r>
          </a:p>
        </p:txBody>
      </p:sp>
      <p:sp>
        <p:nvSpPr>
          <p:cNvPr id="3" name="Content Placeholder 2"/>
          <p:cNvSpPr>
            <a:spLocks noGrp="1"/>
          </p:cNvSpPr>
          <p:nvPr>
            <p:ph idx="1"/>
          </p:nvPr>
        </p:nvSpPr>
        <p:spPr>
          <a:xfrm>
            <a:off x="628650" y="1895476"/>
            <a:ext cx="7886700" cy="3594497"/>
          </a:xfrm>
        </p:spPr>
        <p:txBody>
          <a:bodyPr>
            <a:normAutofit/>
          </a:bodyPr>
          <a:lstStyle/>
          <a:p>
            <a:pPr marL="0" indent="0">
              <a:buNone/>
            </a:pPr>
            <a:r>
              <a:rPr lang="en-GB" sz="1800" dirty="0"/>
              <a:t>Methods:</a:t>
            </a:r>
          </a:p>
          <a:p>
            <a:pPr marL="385763" indent="-385763">
              <a:buFont typeface="+mj-lt"/>
              <a:buAutoNum type="arabicPeriod"/>
            </a:pPr>
            <a:r>
              <a:rPr lang="en-GB" sz="1800" u="sng" dirty="0" smtClean="0"/>
              <a:t>Drop-down </a:t>
            </a:r>
            <a:r>
              <a:rPr lang="en-GB" sz="1800" u="sng" dirty="0"/>
              <a:t>menus</a:t>
            </a:r>
          </a:p>
          <a:p>
            <a:pPr marL="685800" lvl="1" indent="-342900">
              <a:buFont typeface="+mj-lt"/>
              <a:buAutoNum type="alphaLcPeriod"/>
            </a:pPr>
            <a:r>
              <a:rPr lang="en-GB" sz="1700" b="1" dirty="0"/>
              <a:t>Transform &gt; Automatic Recode</a:t>
            </a:r>
            <a:r>
              <a:rPr lang="en-GB" sz="1700" dirty="0"/>
              <a:t> </a:t>
            </a:r>
            <a:endParaRPr lang="en-GB" sz="1700" dirty="0" smtClean="0"/>
          </a:p>
          <a:p>
            <a:pPr marL="685800" lvl="1" indent="-342900">
              <a:buFont typeface="+mj-lt"/>
              <a:buAutoNum type="alphaLcPeriod"/>
            </a:pPr>
            <a:r>
              <a:rPr lang="en-GB" sz="1700" b="1" dirty="0"/>
              <a:t>Transform &gt; Recode into Different </a:t>
            </a:r>
            <a:r>
              <a:rPr lang="en-GB" sz="1700" b="1" dirty="0" smtClean="0"/>
              <a:t>Variables</a:t>
            </a:r>
          </a:p>
          <a:p>
            <a:pPr marL="685800" lvl="1" indent="-342900">
              <a:buFont typeface="+mj-lt"/>
              <a:buAutoNum type="alphaLcPeriod"/>
            </a:pPr>
            <a:r>
              <a:rPr lang="en-GB" sz="1700" dirty="0"/>
              <a:t>Transform &gt; Recode into </a:t>
            </a:r>
            <a:r>
              <a:rPr lang="en-GB" sz="1700" dirty="0" smtClean="0"/>
              <a:t>Same Variable &lt;</a:t>
            </a:r>
            <a:r>
              <a:rPr lang="en-GB" sz="1700" b="1" dirty="0" smtClean="0"/>
              <a:t>– </a:t>
            </a:r>
            <a:r>
              <a:rPr lang="en-GB" sz="1700" b="1" dirty="0" smtClean="0">
                <a:solidFill>
                  <a:srgbClr val="FF0000"/>
                </a:solidFill>
              </a:rPr>
              <a:t>NEVER, NEVER, NEVER use this!!</a:t>
            </a:r>
          </a:p>
          <a:p>
            <a:pPr marL="685800" lvl="1" indent="-342900">
              <a:buFont typeface="+mj-lt"/>
              <a:buAutoNum type="alphaLcPeriod"/>
            </a:pPr>
            <a:r>
              <a:rPr lang="en-GB" sz="1700" b="1" dirty="0" smtClean="0"/>
              <a:t>Transform &gt; Create dummy variables</a:t>
            </a:r>
          </a:p>
          <a:p>
            <a:pPr marL="342900" lvl="1" indent="0">
              <a:buNone/>
            </a:pPr>
            <a:endParaRPr lang="en-GB" dirty="0" smtClean="0">
              <a:solidFill>
                <a:srgbClr val="FF0000"/>
              </a:solidFill>
            </a:endParaRPr>
          </a:p>
          <a:p>
            <a:pPr marL="385763" indent="-385763">
              <a:buFont typeface="+mj-lt"/>
              <a:buAutoNum type="arabicPeriod"/>
            </a:pPr>
            <a:r>
              <a:rPr lang="en-GB" sz="1800" u="sng" dirty="0" smtClean="0"/>
              <a:t>Syntax</a:t>
            </a:r>
            <a:endParaRPr lang="en-GB" sz="1800" u="sng" dirty="0"/>
          </a:p>
          <a:p>
            <a:pPr marL="685800" lvl="1" indent="-342900">
              <a:buFont typeface="+mj-lt"/>
              <a:buAutoNum type="alphaLcPeriod"/>
            </a:pPr>
            <a:r>
              <a:rPr lang="en-GB" sz="1700" dirty="0" smtClean="0"/>
              <a:t>Automatic recode</a:t>
            </a:r>
          </a:p>
          <a:p>
            <a:pPr marL="685800" lvl="1" indent="-342900">
              <a:buFont typeface="+mj-lt"/>
              <a:buAutoNum type="alphaLcPeriod"/>
            </a:pPr>
            <a:r>
              <a:rPr lang="en-GB" sz="1700" dirty="0" smtClean="0"/>
              <a:t>Recode</a:t>
            </a:r>
          </a:p>
          <a:p>
            <a:pPr marL="685800" lvl="1" indent="-342900">
              <a:buFont typeface="+mj-lt"/>
              <a:buAutoNum type="alphaLcPeriod"/>
            </a:pPr>
            <a:r>
              <a:rPr lang="en-GB" sz="1700" dirty="0" smtClean="0"/>
              <a:t>Recode (convert)</a:t>
            </a:r>
            <a:endParaRPr lang="en-GB" sz="1700" dirty="0"/>
          </a:p>
        </p:txBody>
      </p:sp>
      <p:sp>
        <p:nvSpPr>
          <p:cNvPr id="4" name="Date Placeholder 3"/>
          <p:cNvSpPr>
            <a:spLocks noGrp="1"/>
          </p:cNvSpPr>
          <p:nvPr>
            <p:ph type="dt" sz="half" idx="10"/>
          </p:nvPr>
        </p:nvSpPr>
        <p:spPr/>
        <p:txBody>
          <a:bodyPr/>
          <a:lstStyle/>
          <a:p>
            <a:fld id="{0D75BE73-FCCD-4629-8311-CE0A8344E150}"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61</a:t>
            </a:fld>
            <a:endParaRPr lang="en-GB"/>
          </a:p>
        </p:txBody>
      </p:sp>
    </p:spTree>
    <p:extLst>
      <p:ext uri="{BB962C8B-B14F-4D97-AF65-F5344CB8AC3E}">
        <p14:creationId xmlns:p14="http://schemas.microsoft.com/office/powerpoint/2010/main" val="12313540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04950"/>
            <a:ext cx="7886700" cy="747713"/>
          </a:xfrm>
        </p:spPr>
        <p:txBody>
          <a:bodyPr>
            <a:normAutofit/>
          </a:bodyPr>
          <a:lstStyle/>
          <a:p>
            <a:r>
              <a:rPr lang="en-GB" sz="1800" b="1" dirty="0">
                <a:latin typeface="+mn-lt"/>
              </a:rPr>
              <a:t>Recoding an existing variable: automatic recode</a:t>
            </a:r>
          </a:p>
        </p:txBody>
      </p:sp>
      <p:sp>
        <p:nvSpPr>
          <p:cNvPr id="3" name="Content Placeholder 2"/>
          <p:cNvSpPr>
            <a:spLocks noGrp="1"/>
          </p:cNvSpPr>
          <p:nvPr>
            <p:ph idx="1"/>
          </p:nvPr>
        </p:nvSpPr>
        <p:spPr>
          <a:xfrm>
            <a:off x="628650" y="2407444"/>
            <a:ext cx="7886700" cy="2688431"/>
          </a:xfrm>
        </p:spPr>
        <p:txBody>
          <a:bodyPr>
            <a:normAutofit/>
          </a:bodyPr>
          <a:lstStyle/>
          <a:p>
            <a:r>
              <a:rPr lang="en-GB" sz="1800" dirty="0"/>
              <a:t>Advantages of automatic recode</a:t>
            </a:r>
          </a:p>
          <a:p>
            <a:pPr lvl="1"/>
            <a:r>
              <a:rPr lang="en-GB" sz="1650" dirty="0"/>
              <a:t>Will recode a string variable to a numeric variable</a:t>
            </a:r>
          </a:p>
          <a:p>
            <a:pPr lvl="1"/>
            <a:r>
              <a:rPr lang="en-GB" sz="1650" dirty="0"/>
              <a:t>All variable and value labels and missing data specifications, if available, are transferred from old variable to new variable </a:t>
            </a:r>
          </a:p>
          <a:p>
            <a:pPr lvl="1"/>
            <a:r>
              <a:rPr lang="en-GB" sz="1650" dirty="0"/>
              <a:t>Very easy</a:t>
            </a:r>
          </a:p>
          <a:p>
            <a:r>
              <a:rPr lang="en-GB" sz="1800" dirty="0"/>
              <a:t>Disadvantages</a:t>
            </a:r>
          </a:p>
          <a:p>
            <a:pPr lvl="1"/>
            <a:r>
              <a:rPr lang="en-GB" sz="1650" dirty="0"/>
              <a:t>Numeric values assigned in alphabetic order of string variables</a:t>
            </a:r>
          </a:p>
          <a:p>
            <a:pPr lvl="1"/>
            <a:r>
              <a:rPr lang="en-GB" sz="1650" dirty="0"/>
              <a:t>No control over order of values in recoded variable</a:t>
            </a:r>
          </a:p>
        </p:txBody>
      </p:sp>
      <p:sp>
        <p:nvSpPr>
          <p:cNvPr id="4" name="Date Placeholder 3"/>
          <p:cNvSpPr>
            <a:spLocks noGrp="1"/>
          </p:cNvSpPr>
          <p:nvPr>
            <p:ph type="dt" sz="half" idx="10"/>
          </p:nvPr>
        </p:nvSpPr>
        <p:spPr/>
        <p:txBody>
          <a:bodyPr/>
          <a:lstStyle/>
          <a:p>
            <a:fld id="{29C009E3-B99A-42D1-8072-C82CE920436C}"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62</a:t>
            </a:fld>
            <a:endParaRPr lang="en-GB"/>
          </a:p>
        </p:txBody>
      </p:sp>
    </p:spTree>
    <p:extLst>
      <p:ext uri="{BB962C8B-B14F-4D97-AF65-F5344CB8AC3E}">
        <p14:creationId xmlns:p14="http://schemas.microsoft.com/office/powerpoint/2010/main" val="8366717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9841" y="1131094"/>
            <a:ext cx="7886700" cy="497681"/>
          </a:xfrm>
        </p:spPr>
        <p:txBody>
          <a:bodyPr>
            <a:normAutofit/>
          </a:bodyPr>
          <a:lstStyle/>
          <a:p>
            <a:r>
              <a:rPr lang="en-GB" sz="1800" dirty="0">
                <a:latin typeface="+mn-lt"/>
              </a:rPr>
              <a:t>Recoding an existing variable: automatic recode (cont’d)</a:t>
            </a:r>
          </a:p>
        </p:txBody>
      </p:sp>
      <p:sp>
        <p:nvSpPr>
          <p:cNvPr id="8" name="Text Placeholder 7"/>
          <p:cNvSpPr>
            <a:spLocks noGrp="1"/>
          </p:cNvSpPr>
          <p:nvPr>
            <p:ph type="body" idx="1"/>
          </p:nvPr>
        </p:nvSpPr>
        <p:spPr>
          <a:xfrm>
            <a:off x="642933" y="1716287"/>
            <a:ext cx="3443293" cy="1019770"/>
          </a:xfrm>
        </p:spPr>
        <p:txBody>
          <a:bodyPr>
            <a:noAutofit/>
          </a:bodyPr>
          <a:lstStyle/>
          <a:p>
            <a:endParaRPr lang="en-GB" dirty="0" smtClean="0"/>
          </a:p>
          <a:p>
            <a:endParaRPr lang="en-GB" sz="2175" dirty="0"/>
          </a:p>
          <a:p>
            <a:endParaRPr lang="en-GB" dirty="0" smtClean="0"/>
          </a:p>
          <a:p>
            <a:endParaRPr lang="en-GB" dirty="0"/>
          </a:p>
          <a:p>
            <a:pPr>
              <a:lnSpc>
                <a:spcPct val="100000"/>
              </a:lnSpc>
            </a:pPr>
            <a:r>
              <a:rPr lang="en-GB" sz="1500" dirty="0"/>
              <a:t>Drop-down menus:</a:t>
            </a:r>
          </a:p>
          <a:p>
            <a:pPr>
              <a:lnSpc>
                <a:spcPct val="100000"/>
              </a:lnSpc>
            </a:pPr>
            <a:r>
              <a:rPr lang="en-GB" sz="1500" dirty="0"/>
              <a:t>Transform &gt; Automatic Recode </a:t>
            </a:r>
          </a:p>
          <a:p>
            <a:endParaRPr lang="en-GB" sz="2175" dirty="0"/>
          </a:p>
        </p:txBody>
      </p:sp>
      <p:pic>
        <p:nvPicPr>
          <p:cNvPr id="12" name="Picture 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2933" y="2399864"/>
            <a:ext cx="2942024" cy="309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3"/>
          </p:nvPr>
        </p:nvSpPr>
        <p:spPr>
          <a:xfrm>
            <a:off x="3899892" y="1635027"/>
            <a:ext cx="3524250" cy="310753"/>
          </a:xfrm>
        </p:spPr>
        <p:txBody>
          <a:bodyPr>
            <a:normAutofit/>
          </a:bodyPr>
          <a:lstStyle/>
          <a:p>
            <a:r>
              <a:rPr lang="en-GB" sz="1500" dirty="0"/>
              <a:t>Syntax:</a:t>
            </a:r>
          </a:p>
        </p:txBody>
      </p:sp>
      <p:sp>
        <p:nvSpPr>
          <p:cNvPr id="14" name="Content Placeholder 13"/>
          <p:cNvSpPr>
            <a:spLocks noGrp="1"/>
          </p:cNvSpPr>
          <p:nvPr>
            <p:ph sz="quarter" idx="4"/>
          </p:nvPr>
        </p:nvSpPr>
        <p:spPr>
          <a:xfrm>
            <a:off x="3899892" y="2567961"/>
            <a:ext cx="4825008" cy="2118340"/>
          </a:xfrm>
        </p:spPr>
        <p:txBody>
          <a:bodyPr>
            <a:normAutofit/>
          </a:bodyPr>
          <a:lstStyle/>
          <a:p>
            <a:pPr marL="0" indent="0">
              <a:buNone/>
            </a:pPr>
            <a:r>
              <a:rPr lang="en-GB" sz="1350" dirty="0"/>
              <a:t>AUTORECODE VARIABLES=</a:t>
            </a:r>
          </a:p>
          <a:p>
            <a:pPr marL="0" indent="0">
              <a:buNone/>
            </a:pPr>
            <a:r>
              <a:rPr lang="en-GB" sz="1350" dirty="0"/>
              <a:t>   sex </a:t>
            </a:r>
            <a:r>
              <a:rPr lang="en-GB" sz="1350" dirty="0" err="1"/>
              <a:t>rsleep</a:t>
            </a:r>
            <a:r>
              <a:rPr lang="en-GB" sz="1350" dirty="0"/>
              <a:t> </a:t>
            </a:r>
            <a:r>
              <a:rPr lang="en-GB" sz="1350" dirty="0" err="1"/>
              <a:t>rct</a:t>
            </a:r>
            <a:r>
              <a:rPr lang="en-GB" sz="1350" dirty="0"/>
              <a:t> </a:t>
            </a:r>
            <a:r>
              <a:rPr lang="en-GB" sz="1350" dirty="0" err="1"/>
              <a:t>rvisinf</a:t>
            </a:r>
            <a:r>
              <a:rPr lang="en-GB" sz="1350" dirty="0"/>
              <a:t> rdef1 to </a:t>
            </a:r>
            <a:r>
              <a:rPr lang="en-GB" sz="1350" dirty="0" err="1"/>
              <a:t>stype</a:t>
            </a:r>
            <a:r>
              <a:rPr lang="en-GB" sz="1350" dirty="0"/>
              <a:t> / into </a:t>
            </a:r>
            <a:r>
              <a:rPr lang="en-GB" sz="1350" dirty="0" err="1"/>
              <a:t>sex_r</a:t>
            </a:r>
            <a:r>
              <a:rPr lang="en-GB" sz="1350" dirty="0"/>
              <a:t> </a:t>
            </a:r>
            <a:r>
              <a:rPr lang="en-GB" sz="1350" dirty="0" err="1"/>
              <a:t>rsleep_r</a:t>
            </a:r>
            <a:r>
              <a:rPr lang="en-GB" sz="1350" dirty="0"/>
              <a:t> </a:t>
            </a:r>
            <a:r>
              <a:rPr lang="en-GB" sz="1350" dirty="0" err="1"/>
              <a:t>rct_r</a:t>
            </a:r>
            <a:r>
              <a:rPr lang="en-GB" sz="1350" dirty="0"/>
              <a:t> </a:t>
            </a:r>
          </a:p>
          <a:p>
            <a:pPr marL="0" indent="0">
              <a:buNone/>
            </a:pPr>
            <a:r>
              <a:rPr lang="en-GB" sz="1350" dirty="0"/>
              <a:t>   </a:t>
            </a:r>
            <a:r>
              <a:rPr lang="en-GB" sz="1350" dirty="0" err="1"/>
              <a:t>rvisinf_r</a:t>
            </a:r>
            <a:r>
              <a:rPr lang="en-GB" sz="1350" dirty="0"/>
              <a:t>  rdef1_r rdef2_r rdef3_r rdef4_r rdef5_r </a:t>
            </a:r>
          </a:p>
          <a:p>
            <a:pPr marL="0" indent="0">
              <a:buNone/>
            </a:pPr>
            <a:r>
              <a:rPr lang="en-GB" sz="1350" dirty="0"/>
              <a:t>    rdef6_r rdef7_r rdef8_r </a:t>
            </a:r>
            <a:r>
              <a:rPr lang="en-GB" sz="1350" dirty="0" err="1"/>
              <a:t>stype_r</a:t>
            </a:r>
            <a:r>
              <a:rPr lang="en-GB" sz="1350" dirty="0"/>
              <a:t> </a:t>
            </a:r>
          </a:p>
          <a:p>
            <a:pPr marL="0" indent="0">
              <a:buNone/>
            </a:pPr>
            <a:r>
              <a:rPr lang="en-GB" sz="1350" dirty="0"/>
              <a:t>    / BLANK=MISSING / PRINT.</a:t>
            </a:r>
          </a:p>
          <a:p>
            <a:endParaRPr lang="en-GB" sz="1350" dirty="0"/>
          </a:p>
          <a:p>
            <a:endParaRPr lang="en-GB" dirty="0"/>
          </a:p>
        </p:txBody>
      </p:sp>
      <p:sp>
        <p:nvSpPr>
          <p:cNvPr id="3" name="Date Placeholder 2"/>
          <p:cNvSpPr>
            <a:spLocks noGrp="1"/>
          </p:cNvSpPr>
          <p:nvPr>
            <p:ph type="dt" sz="half" idx="10"/>
          </p:nvPr>
        </p:nvSpPr>
        <p:spPr/>
        <p:txBody>
          <a:bodyPr/>
          <a:lstStyle/>
          <a:p>
            <a:fld id="{93972401-2C11-4274-857D-AABB636C46AB}" type="datetime1">
              <a:rPr lang="en-GB" smtClean="0"/>
              <a:t>11/11/2016</a:t>
            </a:fld>
            <a:endParaRPr lang="en-GB"/>
          </a:p>
        </p:txBody>
      </p:sp>
      <p:sp>
        <p:nvSpPr>
          <p:cNvPr id="4" name="Slide Number Placeholder 3"/>
          <p:cNvSpPr>
            <a:spLocks noGrp="1"/>
          </p:cNvSpPr>
          <p:nvPr>
            <p:ph type="sldNum" sz="quarter" idx="12"/>
          </p:nvPr>
        </p:nvSpPr>
        <p:spPr/>
        <p:txBody>
          <a:bodyPr/>
          <a:lstStyle/>
          <a:p>
            <a:fld id="{62A7262D-BD2D-4120-AA33-513B60EDCA13}" type="slidenum">
              <a:rPr lang="en-GB" smtClean="0"/>
              <a:t>63</a:t>
            </a:fld>
            <a:endParaRPr lang="en-GB"/>
          </a:p>
        </p:txBody>
      </p:sp>
      <p:sp>
        <p:nvSpPr>
          <p:cNvPr id="2" name="Rectangle 1"/>
          <p:cNvSpPr/>
          <p:nvPr/>
        </p:nvSpPr>
        <p:spPr>
          <a:xfrm>
            <a:off x="3899892" y="2486025"/>
            <a:ext cx="4825008" cy="2200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6836059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51349"/>
            <a:ext cx="7886700" cy="450056"/>
          </a:xfrm>
        </p:spPr>
        <p:txBody>
          <a:bodyPr>
            <a:normAutofit/>
          </a:bodyPr>
          <a:lstStyle/>
          <a:p>
            <a:r>
              <a:rPr lang="en-GB" sz="1800" b="1" dirty="0">
                <a:latin typeface="+mn-lt"/>
              </a:rPr>
              <a:t>Caution when using Automatic Recode</a:t>
            </a:r>
          </a:p>
        </p:txBody>
      </p:sp>
      <p:sp>
        <p:nvSpPr>
          <p:cNvPr id="6" name="Text Placeholder 5"/>
          <p:cNvSpPr>
            <a:spLocks noGrp="1"/>
          </p:cNvSpPr>
          <p:nvPr>
            <p:ph type="body" idx="1"/>
          </p:nvPr>
        </p:nvSpPr>
        <p:spPr>
          <a:xfrm>
            <a:off x="645914" y="1714501"/>
            <a:ext cx="3868340" cy="308967"/>
          </a:xfrm>
        </p:spPr>
        <p:txBody>
          <a:bodyPr>
            <a:noAutofit/>
          </a:bodyPr>
          <a:lstStyle/>
          <a:p>
            <a:r>
              <a:rPr lang="en-GB" sz="1800" dirty="0" smtClean="0"/>
              <a:t>Original string variable like this:</a:t>
            </a:r>
            <a:endParaRPr lang="en-GB" sz="1800" dirty="0"/>
          </a:p>
        </p:txBody>
      </p:sp>
      <p:pic>
        <p:nvPicPr>
          <p:cNvPr id="11" name="Content Placeholder 10"/>
          <p:cNvPicPr>
            <a:picLocks noGrp="1" noChangeAspect="1"/>
          </p:cNvPicPr>
          <p:nvPr>
            <p:ph sz="half" idx="2"/>
          </p:nvPr>
        </p:nvPicPr>
        <p:blipFill rotWithShape="1">
          <a:blip r:embed="rId2"/>
          <a:srcRect l="5995" r="2994"/>
          <a:stretch/>
        </p:blipFill>
        <p:spPr>
          <a:xfrm>
            <a:off x="1476076" y="2019898"/>
            <a:ext cx="524174" cy="3791126"/>
          </a:xfrm>
          <a:prstGeom prst="rect">
            <a:avLst/>
          </a:prstGeom>
        </p:spPr>
      </p:pic>
      <p:sp>
        <p:nvSpPr>
          <p:cNvPr id="8" name="Text Placeholder 7"/>
          <p:cNvSpPr>
            <a:spLocks noGrp="1"/>
          </p:cNvSpPr>
          <p:nvPr>
            <p:ph type="body" sz="quarter" idx="3"/>
          </p:nvPr>
        </p:nvSpPr>
        <p:spPr>
          <a:xfrm>
            <a:off x="4514254" y="1693665"/>
            <a:ext cx="3887391" cy="329803"/>
          </a:xfrm>
        </p:spPr>
        <p:txBody>
          <a:bodyPr>
            <a:noAutofit/>
          </a:bodyPr>
          <a:lstStyle/>
          <a:p>
            <a:r>
              <a:rPr lang="en-GB" sz="1800" dirty="0" smtClean="0"/>
              <a:t>Will be recoded to this:</a:t>
            </a:r>
            <a:endParaRPr lang="en-GB" sz="1800" dirty="0"/>
          </a:p>
        </p:txBody>
      </p:sp>
      <p:pic>
        <p:nvPicPr>
          <p:cNvPr id="10" name="Content Placeholder 9"/>
          <p:cNvPicPr>
            <a:picLocks noGrp="1" noChangeAspect="1"/>
          </p:cNvPicPr>
          <p:nvPr>
            <p:ph sz="quarter" idx="4"/>
          </p:nvPr>
        </p:nvPicPr>
        <p:blipFill>
          <a:blip r:embed="rId3"/>
          <a:stretch>
            <a:fillRect/>
          </a:stretch>
        </p:blipFill>
        <p:spPr>
          <a:xfrm>
            <a:off x="4514254" y="2143722"/>
            <a:ext cx="3923192" cy="3480791"/>
          </a:xfrm>
          <a:prstGeom prst="rect">
            <a:avLst/>
          </a:prstGeom>
        </p:spPr>
      </p:pic>
      <p:sp>
        <p:nvSpPr>
          <p:cNvPr id="4" name="Date Placeholder 3"/>
          <p:cNvSpPr>
            <a:spLocks noGrp="1"/>
          </p:cNvSpPr>
          <p:nvPr>
            <p:ph type="dt" sz="half" idx="10"/>
          </p:nvPr>
        </p:nvSpPr>
        <p:spPr/>
        <p:txBody>
          <a:bodyPr/>
          <a:lstStyle/>
          <a:p>
            <a:fld id="{8E9F9E70-0F4C-43CD-894E-0A56EE9F0454}"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64</a:t>
            </a:fld>
            <a:endParaRPr lang="en-GB"/>
          </a:p>
        </p:txBody>
      </p:sp>
    </p:spTree>
    <p:extLst>
      <p:ext uri="{BB962C8B-B14F-4D97-AF65-F5344CB8AC3E}">
        <p14:creationId xmlns:p14="http://schemas.microsoft.com/office/powerpoint/2010/main" val="2310902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15206"/>
            <a:ext cx="7886700" cy="631031"/>
          </a:xfrm>
        </p:spPr>
        <p:txBody>
          <a:bodyPr>
            <a:normAutofit/>
          </a:bodyPr>
          <a:lstStyle/>
          <a:p>
            <a:r>
              <a:rPr lang="en-GB" sz="1800" b="1" dirty="0">
                <a:latin typeface="+mn-lt"/>
              </a:rPr>
              <a:t>Recoding an existing variable: recode into different variables</a:t>
            </a:r>
          </a:p>
        </p:txBody>
      </p:sp>
      <p:sp>
        <p:nvSpPr>
          <p:cNvPr id="3" name="Content Placeholder 2"/>
          <p:cNvSpPr>
            <a:spLocks noGrp="1"/>
          </p:cNvSpPr>
          <p:nvPr>
            <p:ph idx="1"/>
          </p:nvPr>
        </p:nvSpPr>
        <p:spPr/>
        <p:txBody>
          <a:bodyPr>
            <a:normAutofit/>
          </a:bodyPr>
          <a:lstStyle/>
          <a:p>
            <a:r>
              <a:rPr lang="en-GB" sz="1800" dirty="0"/>
              <a:t>Advantages </a:t>
            </a:r>
          </a:p>
          <a:p>
            <a:pPr lvl="1"/>
            <a:r>
              <a:rPr lang="en-GB" sz="1650" dirty="0"/>
              <a:t>Complete control over values and order of values in recoded variable</a:t>
            </a:r>
          </a:p>
          <a:p>
            <a:pPr lvl="1"/>
            <a:r>
              <a:rPr lang="en-GB" sz="1650" dirty="0"/>
              <a:t>If you make a mistake, you can correct the error and repeat</a:t>
            </a:r>
          </a:p>
          <a:p>
            <a:pPr lvl="1"/>
            <a:r>
              <a:rPr lang="en-GB" sz="1650" dirty="0"/>
              <a:t>Can recode an original variable into several different variables, as appropriate, </a:t>
            </a:r>
            <a:r>
              <a:rPr lang="en-GB" sz="1650" dirty="0" err="1"/>
              <a:t>eg</a:t>
            </a:r>
            <a:r>
              <a:rPr lang="en-GB" sz="1650" dirty="0"/>
              <a:t> a dummy or series of dummy variables, a component of a scale, collapse categories in different ways</a:t>
            </a:r>
          </a:p>
          <a:p>
            <a:endParaRPr lang="en-GB" sz="1500" dirty="0"/>
          </a:p>
          <a:p>
            <a:r>
              <a:rPr lang="en-GB" sz="1800" dirty="0"/>
              <a:t>Disadvantages</a:t>
            </a:r>
          </a:p>
          <a:p>
            <a:pPr marL="514350" lvl="2">
              <a:spcBef>
                <a:spcPts val="750"/>
              </a:spcBef>
            </a:pPr>
            <a:r>
              <a:rPr lang="en-GB" sz="1650" dirty="0"/>
              <a:t>Variable and value labels, </a:t>
            </a:r>
            <a:r>
              <a:rPr lang="en-GB" sz="1650" dirty="0" err="1"/>
              <a:t>etc</a:t>
            </a:r>
            <a:r>
              <a:rPr lang="en-GB" sz="1650" dirty="0"/>
              <a:t>, are NOT transferred to new variable, and must be added ‘manually’</a:t>
            </a:r>
          </a:p>
          <a:p>
            <a:endParaRPr lang="en-GB" dirty="0" smtClean="0"/>
          </a:p>
        </p:txBody>
      </p:sp>
      <p:sp>
        <p:nvSpPr>
          <p:cNvPr id="4" name="Date Placeholder 3"/>
          <p:cNvSpPr>
            <a:spLocks noGrp="1"/>
          </p:cNvSpPr>
          <p:nvPr>
            <p:ph type="dt" sz="half" idx="10"/>
          </p:nvPr>
        </p:nvSpPr>
        <p:spPr/>
        <p:txBody>
          <a:bodyPr/>
          <a:lstStyle/>
          <a:p>
            <a:fld id="{26D6F40E-9112-4A2F-A315-C7D01654EF67}"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65</a:t>
            </a:fld>
            <a:endParaRPr lang="en-GB"/>
          </a:p>
        </p:txBody>
      </p:sp>
    </p:spTree>
    <p:extLst>
      <p:ext uri="{BB962C8B-B14F-4D97-AF65-F5344CB8AC3E}">
        <p14:creationId xmlns:p14="http://schemas.microsoft.com/office/powerpoint/2010/main" val="7179214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992" y="1176373"/>
            <a:ext cx="7886700" cy="994172"/>
          </a:xfrm>
        </p:spPr>
        <p:txBody>
          <a:bodyPr>
            <a:normAutofit/>
          </a:bodyPr>
          <a:lstStyle/>
          <a:p>
            <a:r>
              <a:rPr lang="en-GB" sz="1800" b="1" dirty="0">
                <a:latin typeface="+mn-lt"/>
              </a:rPr>
              <a:t>Recoding an existing variable: recode into different variables</a:t>
            </a:r>
          </a:p>
        </p:txBody>
      </p:sp>
      <p:sp>
        <p:nvSpPr>
          <p:cNvPr id="3" name="Text Placeholder 2"/>
          <p:cNvSpPr>
            <a:spLocks noGrp="1"/>
          </p:cNvSpPr>
          <p:nvPr>
            <p:ph type="body" idx="1"/>
          </p:nvPr>
        </p:nvSpPr>
        <p:spPr>
          <a:xfrm>
            <a:off x="628651" y="1863079"/>
            <a:ext cx="3868340" cy="955477"/>
          </a:xfrm>
        </p:spPr>
        <p:txBody>
          <a:bodyPr>
            <a:normAutofit fontScale="92500" lnSpcReduction="20000"/>
          </a:bodyPr>
          <a:lstStyle/>
          <a:p>
            <a:endParaRPr lang="en-GB" dirty="0" smtClean="0"/>
          </a:p>
          <a:p>
            <a:r>
              <a:rPr lang="en-GB" sz="1650" dirty="0"/>
              <a:t>Drop-down menus:</a:t>
            </a:r>
          </a:p>
          <a:p>
            <a:r>
              <a:rPr lang="en-GB" sz="1650" dirty="0"/>
              <a:t>Transform &gt; Recode into Different Variables </a:t>
            </a:r>
          </a:p>
          <a:p>
            <a:endParaRPr lang="en-GB" dirty="0"/>
          </a:p>
        </p:txBody>
      </p:sp>
      <p:sp>
        <p:nvSpPr>
          <p:cNvPr id="6" name="Content Placeholder 5"/>
          <p:cNvSpPr>
            <a:spLocks noGrp="1"/>
          </p:cNvSpPr>
          <p:nvPr>
            <p:ph sz="half" idx="2"/>
          </p:nvPr>
        </p:nvSpPr>
        <p:spPr>
          <a:xfrm>
            <a:off x="4629150" y="2184798"/>
            <a:ext cx="3887391" cy="616746"/>
          </a:xfrm>
        </p:spPr>
        <p:txBody>
          <a:bodyPr>
            <a:normAutofit/>
          </a:bodyPr>
          <a:lstStyle/>
          <a:p>
            <a:pPr marL="0" indent="0">
              <a:buNone/>
            </a:pPr>
            <a:r>
              <a:rPr lang="en-GB" sz="1350" dirty="0"/>
              <a:t>RECODE </a:t>
            </a:r>
            <a:r>
              <a:rPr lang="en-GB" sz="1350" dirty="0" err="1"/>
              <a:t>rconsc</a:t>
            </a:r>
            <a:r>
              <a:rPr lang="en-GB" sz="1350" dirty="0"/>
              <a:t> ('F'=1) ('D'=2) ('U'=3) INTO </a:t>
            </a:r>
            <a:r>
              <a:rPr lang="en-GB" sz="1350" dirty="0" err="1"/>
              <a:t>rconsc_r</a:t>
            </a:r>
            <a:r>
              <a:rPr lang="en-GB" sz="1350" dirty="0"/>
              <a:t>.</a:t>
            </a:r>
          </a:p>
          <a:p>
            <a:pPr marL="0" indent="0">
              <a:buNone/>
            </a:pPr>
            <a:r>
              <a:rPr lang="en-GB" sz="1350" dirty="0"/>
              <a:t>EXECUTE.</a:t>
            </a:r>
          </a:p>
          <a:p>
            <a:pPr marL="0" indent="0">
              <a:buNone/>
            </a:pPr>
            <a:endParaRPr lang="en-GB" dirty="0"/>
          </a:p>
        </p:txBody>
      </p:sp>
      <p:sp>
        <p:nvSpPr>
          <p:cNvPr id="5" name="Text Placeholder 4"/>
          <p:cNvSpPr>
            <a:spLocks noGrp="1"/>
          </p:cNvSpPr>
          <p:nvPr>
            <p:ph type="body" sz="quarter" idx="3"/>
          </p:nvPr>
        </p:nvSpPr>
        <p:spPr>
          <a:xfrm>
            <a:off x="4629150" y="1807371"/>
            <a:ext cx="3887391" cy="328611"/>
          </a:xfrm>
        </p:spPr>
        <p:txBody>
          <a:bodyPr>
            <a:normAutofit/>
          </a:bodyPr>
          <a:lstStyle/>
          <a:p>
            <a:r>
              <a:rPr lang="en-GB" sz="1500" dirty="0"/>
              <a:t>Syntax</a:t>
            </a:r>
          </a:p>
        </p:txBody>
      </p:sp>
      <p:sp>
        <p:nvSpPr>
          <p:cNvPr id="7" name="Date Placeholder 6"/>
          <p:cNvSpPr>
            <a:spLocks noGrp="1"/>
          </p:cNvSpPr>
          <p:nvPr>
            <p:ph type="dt" sz="half" idx="10"/>
          </p:nvPr>
        </p:nvSpPr>
        <p:spPr/>
        <p:txBody>
          <a:bodyPr/>
          <a:lstStyle/>
          <a:p>
            <a:fld id="{E87447C6-DD34-453F-96E4-166282598E60}" type="datetime1">
              <a:rPr lang="en-GB" smtClean="0"/>
              <a:t>11/11/2016</a:t>
            </a:fld>
            <a:endParaRPr lang="en-GB"/>
          </a:p>
        </p:txBody>
      </p:sp>
      <p:sp>
        <p:nvSpPr>
          <p:cNvPr id="8" name="Slide Number Placeholder 7"/>
          <p:cNvSpPr>
            <a:spLocks noGrp="1"/>
          </p:cNvSpPr>
          <p:nvPr>
            <p:ph type="sldNum" sz="quarter" idx="12"/>
          </p:nvPr>
        </p:nvSpPr>
        <p:spPr/>
        <p:txBody>
          <a:bodyPr/>
          <a:lstStyle/>
          <a:p>
            <a:fld id="{62A7262D-BD2D-4120-AA33-513B60EDCA13}" type="slidenum">
              <a:rPr lang="en-GB" smtClean="0"/>
              <a:t>66</a:t>
            </a:fld>
            <a:endParaRPr lang="en-GB"/>
          </a:p>
        </p:txBody>
      </p:sp>
      <p:pic>
        <p:nvPicPr>
          <p:cNvPr id="205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87" y="2686050"/>
            <a:ext cx="3744296" cy="217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117" y="3594529"/>
            <a:ext cx="3855727"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629150" y="2135983"/>
            <a:ext cx="3752850" cy="665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83003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716756"/>
          </a:xfrm>
        </p:spPr>
        <p:txBody>
          <a:bodyPr>
            <a:normAutofit/>
          </a:bodyPr>
          <a:lstStyle/>
          <a:p>
            <a:r>
              <a:rPr lang="en-GB" sz="1800" b="1" dirty="0">
                <a:latin typeface="+mn-lt"/>
              </a:rPr>
              <a:t>Recoding an existing variable: recode (convert)</a:t>
            </a:r>
          </a:p>
        </p:txBody>
      </p:sp>
      <p:sp>
        <p:nvSpPr>
          <p:cNvPr id="3" name="Content Placeholder 2"/>
          <p:cNvSpPr>
            <a:spLocks noGrp="1"/>
          </p:cNvSpPr>
          <p:nvPr>
            <p:ph idx="1"/>
          </p:nvPr>
        </p:nvSpPr>
        <p:spPr>
          <a:xfrm>
            <a:off x="628650" y="1940719"/>
            <a:ext cx="7886700" cy="3263504"/>
          </a:xfrm>
        </p:spPr>
        <p:txBody>
          <a:bodyPr>
            <a:normAutofit fontScale="85000" lnSpcReduction="20000"/>
          </a:bodyPr>
          <a:lstStyle/>
          <a:p>
            <a:pPr marL="0" indent="0">
              <a:buNone/>
            </a:pPr>
            <a:r>
              <a:rPr lang="en-GB" sz="1500" dirty="0"/>
              <a:t>If a variable has been classed as string because of some non-numeric codes, but otherwise consists of numbers (</a:t>
            </a:r>
            <a:r>
              <a:rPr lang="en-GB" sz="1500" dirty="0" err="1"/>
              <a:t>eg</a:t>
            </a:r>
            <a:r>
              <a:rPr lang="en-GB" sz="1500" dirty="0"/>
              <a:t>: 1, 2, 3, 4 , 5,…,69, </a:t>
            </a:r>
            <a:r>
              <a:rPr lang="en-GB" sz="1500" dirty="0" err="1"/>
              <a:t>dk</a:t>
            </a:r>
            <a:r>
              <a:rPr lang="en-GB" sz="1500" dirty="0"/>
              <a:t>, </a:t>
            </a:r>
            <a:r>
              <a:rPr lang="en-GB" sz="1500" dirty="0" err="1"/>
              <a:t>na</a:t>
            </a:r>
            <a:r>
              <a:rPr lang="en-GB" sz="1500" dirty="0"/>
              <a:t>):</a:t>
            </a:r>
          </a:p>
          <a:p>
            <a:r>
              <a:rPr lang="en-GB" sz="1500" u="sng" dirty="0"/>
              <a:t>Drop-down menus</a:t>
            </a:r>
            <a:r>
              <a:rPr lang="en-GB" sz="1500" dirty="0"/>
              <a:t>: </a:t>
            </a:r>
            <a:r>
              <a:rPr lang="en-GB" sz="1500" b="1" dirty="0"/>
              <a:t>Transform &gt; Automatic Recode</a:t>
            </a:r>
            <a:r>
              <a:rPr lang="en-GB" sz="1500" i="1" dirty="0"/>
              <a:t> (slides 57 &amp; 58)</a:t>
            </a:r>
          </a:p>
          <a:p>
            <a:r>
              <a:rPr lang="en-GB" sz="1500" u="sng" dirty="0"/>
              <a:t>Syntax</a:t>
            </a:r>
            <a:r>
              <a:rPr lang="en-GB" sz="1500" dirty="0"/>
              <a:t>: use the ‘CONVERT’ option to the RECODE command, </a:t>
            </a:r>
            <a:r>
              <a:rPr lang="en-GB" sz="1500" dirty="0" err="1"/>
              <a:t>eg</a:t>
            </a:r>
            <a:endParaRPr lang="en-GB" sz="1500" dirty="0"/>
          </a:p>
          <a:p>
            <a:pPr marL="0" indent="0">
              <a:buNone/>
            </a:pPr>
            <a:endParaRPr lang="en-GB" dirty="0" smtClean="0"/>
          </a:p>
          <a:p>
            <a:pPr marL="342900" lvl="1" indent="0">
              <a:buNone/>
            </a:pPr>
            <a:r>
              <a:rPr lang="en-GB" sz="1350" dirty="0"/>
              <a:t>RECODE </a:t>
            </a:r>
            <a:r>
              <a:rPr lang="en-GB" sz="1350" dirty="0" err="1"/>
              <a:t>yra</a:t>
            </a:r>
            <a:r>
              <a:rPr lang="en-GB" sz="1350" dirty="0"/>
              <a:t> (CONVERT) ('DK' = 98) ('NA' = 99) INTO </a:t>
            </a:r>
            <a:r>
              <a:rPr lang="en-GB" sz="1350" dirty="0" err="1"/>
              <a:t>yra_r</a:t>
            </a:r>
            <a:r>
              <a:rPr lang="en-GB" sz="1350" dirty="0"/>
              <a:t>.</a:t>
            </a:r>
          </a:p>
          <a:p>
            <a:pPr marL="342900" lvl="1" indent="0">
              <a:buNone/>
            </a:pPr>
            <a:r>
              <a:rPr lang="en-GB" sz="1350" dirty="0"/>
              <a:t>EXECUTE.</a:t>
            </a:r>
          </a:p>
          <a:p>
            <a:pPr marL="342900" lvl="1" indent="0">
              <a:buNone/>
            </a:pPr>
            <a:endParaRPr lang="en-GB" dirty="0" smtClean="0"/>
          </a:p>
          <a:p>
            <a:r>
              <a:rPr lang="en-GB" sz="1500" dirty="0"/>
              <a:t>Advantages </a:t>
            </a:r>
          </a:p>
          <a:p>
            <a:pPr lvl="1"/>
            <a:r>
              <a:rPr lang="en-GB" sz="1500" dirty="0"/>
              <a:t>Explicitly specify only the codes you want to change, none of the other (numeric) ones</a:t>
            </a:r>
          </a:p>
          <a:p>
            <a:pPr lvl="1"/>
            <a:r>
              <a:rPr lang="en-GB" sz="1500" dirty="0"/>
              <a:t>Unlike automatic recode, this preserves the natural order of numbers</a:t>
            </a:r>
          </a:p>
          <a:p>
            <a:r>
              <a:rPr lang="en-GB" sz="1500" dirty="0"/>
              <a:t>Disadvantages</a:t>
            </a:r>
          </a:p>
          <a:p>
            <a:pPr marL="514350" lvl="2">
              <a:spcBef>
                <a:spcPts val="750"/>
              </a:spcBef>
            </a:pPr>
            <a:r>
              <a:rPr lang="en-GB" sz="1500" dirty="0" smtClean="0"/>
              <a:t>None I can think of</a:t>
            </a:r>
            <a:endParaRPr lang="en-GB" sz="1500" dirty="0"/>
          </a:p>
          <a:p>
            <a:endParaRPr lang="en-GB" dirty="0" smtClean="0"/>
          </a:p>
        </p:txBody>
      </p:sp>
      <p:sp>
        <p:nvSpPr>
          <p:cNvPr id="5" name="Date Placeholder 4"/>
          <p:cNvSpPr>
            <a:spLocks noGrp="1"/>
          </p:cNvSpPr>
          <p:nvPr>
            <p:ph type="dt" sz="half" idx="10"/>
          </p:nvPr>
        </p:nvSpPr>
        <p:spPr/>
        <p:txBody>
          <a:bodyPr/>
          <a:lstStyle/>
          <a:p>
            <a:fld id="{5BB46A86-B3D8-4DCE-A310-8A800BFE15F1}" type="datetime1">
              <a:rPr lang="en-GB" smtClean="0"/>
              <a:t>11/11/2016</a:t>
            </a:fld>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67</a:t>
            </a:fld>
            <a:endParaRPr lang="en-GB"/>
          </a:p>
        </p:txBody>
      </p:sp>
      <p:sp>
        <p:nvSpPr>
          <p:cNvPr id="4" name="Rectangle 3"/>
          <p:cNvSpPr/>
          <p:nvPr/>
        </p:nvSpPr>
        <p:spPr>
          <a:xfrm>
            <a:off x="913113" y="3083783"/>
            <a:ext cx="6000750" cy="6286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289736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45072"/>
            <a:ext cx="7886700" cy="635794"/>
          </a:xfrm>
        </p:spPr>
        <p:txBody>
          <a:bodyPr>
            <a:normAutofit/>
          </a:bodyPr>
          <a:lstStyle/>
          <a:p>
            <a:r>
              <a:rPr lang="en-GB" sz="1800" b="1" dirty="0">
                <a:latin typeface="+mn-lt"/>
              </a:rPr>
              <a:t>Common compute operations:</a:t>
            </a:r>
          </a:p>
        </p:txBody>
      </p:sp>
      <p:sp>
        <p:nvSpPr>
          <p:cNvPr id="3" name="Content Placeholder 2"/>
          <p:cNvSpPr>
            <a:spLocks noGrp="1"/>
          </p:cNvSpPr>
          <p:nvPr>
            <p:ph idx="1"/>
          </p:nvPr>
        </p:nvSpPr>
        <p:spPr>
          <a:xfrm>
            <a:off x="733425" y="2807494"/>
            <a:ext cx="7886700" cy="2259806"/>
          </a:xfrm>
        </p:spPr>
        <p:txBody>
          <a:bodyPr>
            <a:normAutofit/>
          </a:bodyPr>
          <a:lstStyle/>
          <a:p>
            <a:r>
              <a:rPr lang="en-GB" sz="1650" dirty="0"/>
              <a:t>Create a unique respondent or record identifier</a:t>
            </a:r>
          </a:p>
          <a:p>
            <a:r>
              <a:rPr lang="en-GB" sz="1650" dirty="0"/>
              <a:t>Compute </a:t>
            </a:r>
            <a:r>
              <a:rPr lang="en-GB" sz="1650" dirty="0" err="1"/>
              <a:t>eg</a:t>
            </a:r>
            <a:r>
              <a:rPr lang="en-GB" sz="1650" dirty="0"/>
              <a:t> an index variable from a group of related variables</a:t>
            </a:r>
          </a:p>
          <a:p>
            <a:r>
              <a:rPr lang="en-GB" sz="1650" dirty="0"/>
              <a:t>Create a new variable from part of an existing variable</a:t>
            </a:r>
          </a:p>
          <a:p>
            <a:r>
              <a:rPr lang="en-GB" sz="1650" dirty="0"/>
              <a:t>Creating a weight variable from existing variables</a:t>
            </a:r>
          </a:p>
        </p:txBody>
      </p:sp>
      <p:sp>
        <p:nvSpPr>
          <p:cNvPr id="4" name="Date Placeholder 3"/>
          <p:cNvSpPr>
            <a:spLocks noGrp="1"/>
          </p:cNvSpPr>
          <p:nvPr>
            <p:ph type="dt" sz="half" idx="10"/>
          </p:nvPr>
        </p:nvSpPr>
        <p:spPr/>
        <p:txBody>
          <a:bodyPr/>
          <a:lstStyle/>
          <a:p>
            <a:fld id="{8E9F9E70-0F4C-43CD-894E-0A56EE9F0454}"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68</a:t>
            </a:fld>
            <a:endParaRPr lang="en-GB"/>
          </a:p>
        </p:txBody>
      </p:sp>
    </p:spTree>
    <p:extLst>
      <p:ext uri="{BB962C8B-B14F-4D97-AF65-F5344CB8AC3E}">
        <p14:creationId xmlns:p14="http://schemas.microsoft.com/office/powerpoint/2010/main" val="33969950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62957"/>
            <a:ext cx="7886700" cy="486032"/>
          </a:xfrm>
        </p:spPr>
        <p:txBody>
          <a:bodyPr>
            <a:normAutofit/>
          </a:bodyPr>
          <a:lstStyle/>
          <a:p>
            <a:r>
              <a:rPr lang="en-GB" sz="1800" b="1" dirty="0">
                <a:latin typeface="+mn-lt"/>
              </a:rPr>
              <a:t>Computing a new variable</a:t>
            </a:r>
          </a:p>
        </p:txBody>
      </p:sp>
      <p:sp>
        <p:nvSpPr>
          <p:cNvPr id="3" name="Content Placeholder 2"/>
          <p:cNvSpPr>
            <a:spLocks noGrp="1"/>
          </p:cNvSpPr>
          <p:nvPr>
            <p:ph idx="1"/>
          </p:nvPr>
        </p:nvSpPr>
        <p:spPr/>
        <p:txBody>
          <a:bodyPr>
            <a:normAutofit/>
          </a:bodyPr>
          <a:lstStyle/>
          <a:p>
            <a:r>
              <a:rPr lang="en-GB" sz="1500" dirty="0"/>
              <a:t>E.g. create a new, unique case identifier variable, if the data set doesn’t have one:</a:t>
            </a:r>
          </a:p>
          <a:p>
            <a:pPr marL="0" indent="0">
              <a:buNone/>
            </a:pPr>
            <a:endParaRPr lang="en-GB" sz="1500" dirty="0"/>
          </a:p>
          <a:p>
            <a:pPr marL="685800" lvl="2" indent="0">
              <a:buNone/>
            </a:pPr>
            <a:r>
              <a:rPr lang="en-GB" sz="1350" dirty="0"/>
              <a:t>COMPUTE </a:t>
            </a:r>
            <a:r>
              <a:rPr lang="en-GB" sz="1350" dirty="0" err="1"/>
              <a:t>respid</a:t>
            </a:r>
            <a:r>
              <a:rPr lang="en-GB" sz="1350" dirty="0"/>
              <a:t>=$</a:t>
            </a:r>
            <a:r>
              <a:rPr lang="en-GB" sz="1350" dirty="0" err="1"/>
              <a:t>CASENUM</a:t>
            </a:r>
            <a:r>
              <a:rPr lang="en-GB" sz="1350" dirty="0"/>
              <a:t>.</a:t>
            </a:r>
          </a:p>
          <a:p>
            <a:pPr marL="685800" lvl="2" indent="0">
              <a:buNone/>
            </a:pPr>
            <a:r>
              <a:rPr lang="en-GB" sz="1350" dirty="0"/>
              <a:t>FORMAT </a:t>
            </a:r>
            <a:r>
              <a:rPr lang="en-GB" sz="1350" dirty="0" err="1"/>
              <a:t>respid</a:t>
            </a:r>
            <a:r>
              <a:rPr lang="en-GB" sz="1350" dirty="0"/>
              <a:t> (F8.0).</a:t>
            </a:r>
          </a:p>
          <a:p>
            <a:pPr marL="685800" lvl="2" indent="0">
              <a:buNone/>
            </a:pPr>
            <a:r>
              <a:rPr lang="en-GB" sz="1350" dirty="0"/>
              <a:t>EXECUTE.</a:t>
            </a:r>
          </a:p>
          <a:p>
            <a:endParaRPr lang="en-GB" sz="1500" dirty="0"/>
          </a:p>
          <a:p>
            <a:r>
              <a:rPr lang="en-GB" sz="1500" dirty="0"/>
              <a:t>Create a scale (continuous) variable as sum of values of existing variables:</a:t>
            </a:r>
          </a:p>
          <a:p>
            <a:endParaRPr lang="en-GB" sz="1500" dirty="0"/>
          </a:p>
          <a:p>
            <a:pPr marL="685800" lvl="2" indent="0">
              <a:buNone/>
            </a:pPr>
            <a:r>
              <a:rPr lang="en-GB" sz="1350" dirty="0"/>
              <a:t>RECODE rdef1 to rdef8  (‘Y’=1)(‘N’=0)(‘C’=</a:t>
            </a:r>
            <a:r>
              <a:rPr lang="en-GB" sz="1350" dirty="0" err="1"/>
              <a:t>SYSMIS</a:t>
            </a:r>
            <a:r>
              <a:rPr lang="en-GB" sz="1350" dirty="0"/>
              <a:t>) INTO rdef1_r  rdef2_r rdef3_r rdef4_r rdef5_r rdef6_r rdef7_r  rdef8_r.</a:t>
            </a:r>
          </a:p>
          <a:p>
            <a:pPr marL="685800" lvl="2" indent="0">
              <a:buNone/>
            </a:pPr>
            <a:r>
              <a:rPr lang="en-GB" sz="1350" dirty="0"/>
              <a:t>COMPUTE deficits=SUM(rdef1_r,rdef2_r,rdef3_r,rdef4_r,rdef5_r,rdef6_r,rdef7_r,rdef8_r).</a:t>
            </a:r>
          </a:p>
          <a:p>
            <a:pPr marL="685800" lvl="2" indent="0">
              <a:buNone/>
            </a:pPr>
            <a:r>
              <a:rPr lang="en-GB" sz="1350" dirty="0"/>
              <a:t>FREQUENCIES deficits.</a:t>
            </a:r>
          </a:p>
        </p:txBody>
      </p:sp>
      <p:sp>
        <p:nvSpPr>
          <p:cNvPr id="4" name="Date Placeholder 3"/>
          <p:cNvSpPr>
            <a:spLocks noGrp="1"/>
          </p:cNvSpPr>
          <p:nvPr>
            <p:ph type="dt" sz="half" idx="10"/>
          </p:nvPr>
        </p:nvSpPr>
        <p:spPr/>
        <p:txBody>
          <a:bodyPr/>
          <a:lstStyle/>
          <a:p>
            <a:fld id="{3BC70C55-5467-4676-AF6A-1540F434E1C8}"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69</a:t>
            </a:fld>
            <a:endParaRPr lang="en-GB" dirty="0"/>
          </a:p>
        </p:txBody>
      </p:sp>
      <p:sp>
        <p:nvSpPr>
          <p:cNvPr id="9" name="Rectangle 8"/>
          <p:cNvSpPr/>
          <p:nvPr/>
        </p:nvSpPr>
        <p:spPr>
          <a:xfrm>
            <a:off x="1314450" y="2415021"/>
            <a:ext cx="2454361" cy="7148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p:cNvSpPr/>
          <p:nvPr/>
        </p:nvSpPr>
        <p:spPr>
          <a:xfrm>
            <a:off x="1314450" y="4181949"/>
            <a:ext cx="6943725" cy="9429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991936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35726"/>
            <a:ext cx="7886700" cy="932935"/>
          </a:xfrm>
        </p:spPr>
        <p:txBody>
          <a:bodyPr>
            <a:normAutofit/>
          </a:bodyPr>
          <a:lstStyle/>
          <a:p>
            <a:r>
              <a:rPr lang="en-GB" sz="1800" b="1" dirty="0">
                <a:latin typeface="+mn-lt"/>
              </a:rPr>
              <a:t>Files are located in: Libraries &gt; Documents &gt; SPSS Files</a:t>
            </a:r>
          </a:p>
        </p:txBody>
      </p:sp>
      <p:sp>
        <p:nvSpPr>
          <p:cNvPr id="3" name="Content Placeholder 2"/>
          <p:cNvSpPr>
            <a:spLocks noGrp="1"/>
          </p:cNvSpPr>
          <p:nvPr>
            <p:ph idx="1"/>
          </p:nvPr>
        </p:nvSpPr>
        <p:spPr>
          <a:xfrm>
            <a:off x="451021" y="2927007"/>
            <a:ext cx="8272849" cy="2562965"/>
          </a:xfrm>
        </p:spPr>
        <p:txBody>
          <a:bodyPr/>
          <a:lstStyle/>
          <a:p>
            <a:pPr lvl="1"/>
            <a:r>
              <a:rPr lang="en-GB" sz="1500" b="1" dirty="0"/>
              <a:t>IST_logfile.xlsx</a:t>
            </a:r>
            <a:r>
              <a:rPr lang="en-GB" sz="1500" dirty="0"/>
              <a:t> – a sample log file in Excel format</a:t>
            </a:r>
          </a:p>
          <a:p>
            <a:pPr lvl="1"/>
            <a:r>
              <a:rPr lang="en-GB" sz="1500" b="1" dirty="0"/>
              <a:t>ist_corrected_uk1.csv</a:t>
            </a:r>
            <a:r>
              <a:rPr lang="en-GB" sz="1500" dirty="0"/>
              <a:t> – a comma-delimited subset, which we will read into SPSS</a:t>
            </a:r>
          </a:p>
          <a:p>
            <a:pPr lvl="1"/>
            <a:r>
              <a:rPr lang="en-GB" sz="1500" b="1" dirty="0"/>
              <a:t>ist_labels1.sps</a:t>
            </a:r>
            <a:r>
              <a:rPr lang="en-GB" sz="1500" dirty="0"/>
              <a:t> – an SPSS syntax file to add variable/value-level metadata to the SPSS file</a:t>
            </a:r>
          </a:p>
          <a:p>
            <a:pPr lvl="1"/>
            <a:r>
              <a:rPr lang="en-GB" sz="1500" b="1" dirty="0"/>
              <a:t>ist_corrected_uk2.sav</a:t>
            </a:r>
            <a:r>
              <a:rPr lang="en-GB" sz="1500" dirty="0"/>
              <a:t> – an SPSS system file from which we will add variables </a:t>
            </a:r>
          </a:p>
          <a:p>
            <a:pPr lvl="1"/>
            <a:r>
              <a:rPr lang="en-GB" sz="1500" b="1" dirty="0"/>
              <a:t>ist_corrected_eu15.sav</a:t>
            </a:r>
            <a:r>
              <a:rPr lang="en-GB" sz="1500" dirty="0"/>
              <a:t> – an SPSS system file from which we will add cases </a:t>
            </a:r>
          </a:p>
          <a:p>
            <a:pPr marL="0" indent="0">
              <a:buNone/>
            </a:pPr>
            <a:endParaRPr lang="en-GB" dirty="0"/>
          </a:p>
        </p:txBody>
      </p:sp>
      <p:sp>
        <p:nvSpPr>
          <p:cNvPr id="4" name="Date Placeholder 3"/>
          <p:cNvSpPr>
            <a:spLocks noGrp="1"/>
          </p:cNvSpPr>
          <p:nvPr>
            <p:ph type="dt" sz="half" idx="10"/>
          </p:nvPr>
        </p:nvSpPr>
        <p:spPr/>
        <p:txBody>
          <a:bodyPr/>
          <a:lstStyle/>
          <a:p>
            <a:fld id="{2E265341-B205-4AF4-81F2-63379DAE7B31}"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7</a:t>
            </a:fld>
            <a:endParaRPr lang="en-GB"/>
          </a:p>
        </p:txBody>
      </p:sp>
    </p:spTree>
    <p:extLst>
      <p:ext uri="{BB962C8B-B14F-4D97-AF65-F5344CB8AC3E}">
        <p14:creationId xmlns:p14="http://schemas.microsoft.com/office/powerpoint/2010/main" val="30403579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52526"/>
            <a:ext cx="7886700" cy="506015"/>
          </a:xfrm>
        </p:spPr>
        <p:txBody>
          <a:bodyPr>
            <a:normAutofit/>
          </a:bodyPr>
          <a:lstStyle/>
          <a:p>
            <a:r>
              <a:rPr lang="en-GB" sz="1800" b="1" dirty="0">
                <a:latin typeface="+mn-lt"/>
              </a:rPr>
              <a:t>Computing a new variable from part of a string variable</a:t>
            </a:r>
            <a:endParaRPr lang="en-GB" sz="1800" dirty="0">
              <a:latin typeface="+mn-lt"/>
            </a:endParaRPr>
          </a:p>
        </p:txBody>
      </p:sp>
      <p:sp>
        <p:nvSpPr>
          <p:cNvPr id="3" name="Content Placeholder 2"/>
          <p:cNvSpPr>
            <a:spLocks noGrp="1"/>
          </p:cNvSpPr>
          <p:nvPr>
            <p:ph idx="1"/>
          </p:nvPr>
        </p:nvSpPr>
        <p:spPr>
          <a:xfrm>
            <a:off x="628650" y="1847851"/>
            <a:ext cx="7886700" cy="3642122"/>
          </a:xfrm>
        </p:spPr>
        <p:txBody>
          <a:bodyPr>
            <a:normAutofit fontScale="92500" lnSpcReduction="20000"/>
          </a:bodyPr>
          <a:lstStyle/>
          <a:p>
            <a:pPr marL="0" indent="0">
              <a:buNone/>
            </a:pPr>
            <a:r>
              <a:rPr lang="en-GB" sz="1500" dirty="0"/>
              <a:t>See variable ‘</a:t>
            </a:r>
            <a:r>
              <a:rPr lang="en-GB" sz="1500" dirty="0" err="1"/>
              <a:t>rdate</a:t>
            </a:r>
            <a:r>
              <a:rPr lang="en-GB" sz="1500" dirty="0"/>
              <a:t>’ on slide 24, coded as ‘lut-91’, ‘mar-91’,  ‘sty-91’, </a:t>
            </a:r>
            <a:r>
              <a:rPr lang="en-GB" sz="1500" dirty="0" err="1"/>
              <a:t>etc</a:t>
            </a:r>
            <a:r>
              <a:rPr lang="en-GB" sz="1500" dirty="0"/>
              <a:t> (</a:t>
            </a:r>
            <a:r>
              <a:rPr lang="en-GB" sz="1500" dirty="0" err="1"/>
              <a:t>ie</a:t>
            </a:r>
            <a:r>
              <a:rPr lang="en-GB" sz="1500" dirty="0"/>
              <a:t> month (Polish)-year)</a:t>
            </a:r>
          </a:p>
          <a:p>
            <a:pPr marL="0" indent="0">
              <a:buNone/>
            </a:pPr>
            <a:r>
              <a:rPr lang="en-GB" sz="1500" dirty="0"/>
              <a:t>An example of stripping out part of a string variable and recoding to numeric format:</a:t>
            </a:r>
          </a:p>
          <a:p>
            <a:pPr marL="0" indent="0">
              <a:buNone/>
            </a:pPr>
            <a:endParaRPr lang="en-GB" sz="1500" dirty="0"/>
          </a:p>
          <a:p>
            <a:pPr marL="342900" lvl="1" indent="0">
              <a:buNone/>
            </a:pPr>
            <a:r>
              <a:rPr lang="en-GB" sz="1500" dirty="0"/>
              <a:t>* </a:t>
            </a:r>
            <a:r>
              <a:rPr lang="en-GB" sz="1425" dirty="0"/>
              <a:t>Declare a new string variable ‘</a:t>
            </a:r>
            <a:r>
              <a:rPr lang="en-GB" sz="1425" dirty="0" err="1"/>
              <a:t>montha</a:t>
            </a:r>
            <a:r>
              <a:rPr lang="en-GB" sz="1425" dirty="0"/>
              <a:t>’.</a:t>
            </a:r>
          </a:p>
          <a:p>
            <a:pPr marL="342900" lvl="1" indent="0">
              <a:buNone/>
            </a:pPr>
            <a:r>
              <a:rPr lang="en-GB" sz="1425" dirty="0"/>
              <a:t>string </a:t>
            </a:r>
            <a:r>
              <a:rPr lang="en-GB" sz="1425" dirty="0" err="1"/>
              <a:t>montha</a:t>
            </a:r>
            <a:r>
              <a:rPr lang="en-GB" sz="1425" dirty="0"/>
              <a:t> (a3).</a:t>
            </a:r>
          </a:p>
          <a:p>
            <a:pPr marL="342900" lvl="1" indent="0">
              <a:buNone/>
            </a:pPr>
            <a:r>
              <a:rPr lang="en-GB" sz="1425" dirty="0"/>
              <a:t>*Compute the new variable=the 1</a:t>
            </a:r>
            <a:r>
              <a:rPr lang="en-GB" sz="1425" baseline="30000" dirty="0"/>
              <a:t>st</a:t>
            </a:r>
            <a:r>
              <a:rPr lang="en-GB" sz="1425" dirty="0"/>
              <a:t> 3 characters of the original variable ‘</a:t>
            </a:r>
            <a:r>
              <a:rPr lang="en-GB" sz="1425" dirty="0" err="1"/>
              <a:t>rdate</a:t>
            </a:r>
            <a:r>
              <a:rPr lang="en-GB" sz="1425" dirty="0"/>
              <a:t>’.</a:t>
            </a:r>
          </a:p>
          <a:p>
            <a:pPr marL="342900" lvl="1" indent="0">
              <a:buNone/>
            </a:pPr>
            <a:r>
              <a:rPr lang="en-GB" sz="1425" dirty="0"/>
              <a:t>compute </a:t>
            </a:r>
            <a:r>
              <a:rPr lang="en-GB" sz="1425" dirty="0" err="1"/>
              <a:t>montha</a:t>
            </a:r>
            <a:r>
              <a:rPr lang="en-GB" sz="1425" dirty="0"/>
              <a:t>=(</a:t>
            </a:r>
            <a:r>
              <a:rPr lang="en-GB" sz="1425" dirty="0" err="1"/>
              <a:t>substr</a:t>
            </a:r>
            <a:r>
              <a:rPr lang="en-GB" sz="1425" dirty="0"/>
              <a:t>(rdate,1,3)).</a:t>
            </a:r>
          </a:p>
          <a:p>
            <a:pPr marL="342900" lvl="1" indent="0">
              <a:buNone/>
            </a:pPr>
            <a:r>
              <a:rPr lang="en-GB" sz="1425" dirty="0"/>
              <a:t>* Recode the new variable ‘</a:t>
            </a:r>
            <a:r>
              <a:rPr lang="en-GB" sz="1425" dirty="0" err="1"/>
              <a:t>montha</a:t>
            </a:r>
            <a:r>
              <a:rPr lang="en-GB" sz="1425" dirty="0"/>
              <a:t>’ into a numeric variable ‘</a:t>
            </a:r>
            <a:r>
              <a:rPr lang="en-GB" sz="1425" dirty="0" err="1"/>
              <a:t>rmonth</a:t>
            </a:r>
            <a:r>
              <a:rPr lang="en-GB" sz="1425" dirty="0"/>
              <a:t>’ and assign labels.</a:t>
            </a:r>
          </a:p>
          <a:p>
            <a:pPr marL="342900" lvl="1" indent="0">
              <a:buNone/>
            </a:pPr>
            <a:r>
              <a:rPr lang="en-GB" sz="1425" dirty="0"/>
              <a:t>recode </a:t>
            </a:r>
            <a:r>
              <a:rPr lang="en-GB" sz="1425" dirty="0" err="1"/>
              <a:t>montha</a:t>
            </a:r>
            <a:r>
              <a:rPr lang="en-GB" sz="1425" dirty="0"/>
              <a:t> ('sty'=1)('</a:t>
            </a:r>
            <a:r>
              <a:rPr lang="en-GB" sz="1425" dirty="0" err="1"/>
              <a:t>lut</a:t>
            </a:r>
            <a:r>
              <a:rPr lang="en-GB" sz="1425" dirty="0"/>
              <a:t>'=2)('mar'=3)('</a:t>
            </a:r>
            <a:r>
              <a:rPr lang="en-GB" sz="1425" dirty="0" err="1"/>
              <a:t>kwi</a:t>
            </a:r>
            <a:r>
              <a:rPr lang="en-GB" sz="1425" dirty="0"/>
              <a:t>'=4)('</a:t>
            </a:r>
            <a:r>
              <a:rPr lang="en-GB" sz="1425" dirty="0" err="1"/>
              <a:t>maj</a:t>
            </a:r>
            <a:r>
              <a:rPr lang="en-GB" sz="1425" dirty="0"/>
              <a:t>'=5)('</a:t>
            </a:r>
            <a:r>
              <a:rPr lang="en-GB" sz="1425" dirty="0" err="1"/>
              <a:t>cze</a:t>
            </a:r>
            <a:r>
              <a:rPr lang="en-GB" sz="1425" dirty="0"/>
              <a:t>'=6)</a:t>
            </a:r>
          </a:p>
          <a:p>
            <a:pPr marL="342900" lvl="1" indent="0">
              <a:buNone/>
            </a:pPr>
            <a:r>
              <a:rPr lang="en-GB" sz="1425" dirty="0"/>
              <a:t>  ('lip'=7)('</a:t>
            </a:r>
            <a:r>
              <a:rPr lang="en-GB" sz="1425" dirty="0" err="1"/>
              <a:t>sie</a:t>
            </a:r>
            <a:r>
              <a:rPr lang="en-GB" sz="1425" dirty="0"/>
              <a:t>'=8)('</a:t>
            </a:r>
            <a:r>
              <a:rPr lang="en-GB" sz="1425" dirty="0" err="1"/>
              <a:t>wrz</a:t>
            </a:r>
            <a:r>
              <a:rPr lang="en-GB" sz="1425" dirty="0"/>
              <a:t>'=9)('</a:t>
            </a:r>
            <a:r>
              <a:rPr lang="en-GB" sz="1425" dirty="0" err="1"/>
              <a:t>lis</a:t>
            </a:r>
            <a:r>
              <a:rPr lang="en-GB" sz="1425" dirty="0"/>
              <a:t>'=11)('</a:t>
            </a:r>
            <a:r>
              <a:rPr lang="en-GB" sz="1425" dirty="0" err="1"/>
              <a:t>gru</a:t>
            </a:r>
            <a:r>
              <a:rPr lang="en-GB" sz="1425" dirty="0"/>
              <a:t>'=12)(else=10) into </a:t>
            </a:r>
            <a:r>
              <a:rPr lang="en-GB" sz="1425" dirty="0" err="1"/>
              <a:t>rmonth</a:t>
            </a:r>
            <a:r>
              <a:rPr lang="en-GB" sz="1425" dirty="0"/>
              <a:t>.</a:t>
            </a:r>
          </a:p>
          <a:p>
            <a:pPr marL="342900" lvl="1" indent="0">
              <a:buNone/>
            </a:pPr>
            <a:r>
              <a:rPr lang="en-GB" sz="1425" dirty="0"/>
              <a:t>variable labels </a:t>
            </a:r>
            <a:r>
              <a:rPr lang="en-GB" sz="1425" dirty="0" err="1"/>
              <a:t>rmonth</a:t>
            </a:r>
            <a:r>
              <a:rPr lang="en-GB" sz="1425" dirty="0"/>
              <a:t> 'Month of randomization - recoded from </a:t>
            </a:r>
            <a:r>
              <a:rPr lang="en-GB" sz="1425" dirty="0" err="1"/>
              <a:t>rdate</a:t>
            </a:r>
            <a:r>
              <a:rPr lang="en-GB" sz="1425" dirty="0"/>
              <a:t>'.</a:t>
            </a:r>
          </a:p>
          <a:p>
            <a:pPr marL="342900" lvl="1" indent="0">
              <a:buNone/>
            </a:pPr>
            <a:r>
              <a:rPr lang="en-GB" sz="1425" dirty="0"/>
              <a:t>value labels </a:t>
            </a:r>
            <a:r>
              <a:rPr lang="en-GB" sz="1425" dirty="0" err="1"/>
              <a:t>rmonth</a:t>
            </a:r>
            <a:r>
              <a:rPr lang="en-GB" sz="1425" dirty="0"/>
              <a:t> </a:t>
            </a:r>
          </a:p>
          <a:p>
            <a:pPr marL="342900" lvl="1" indent="0">
              <a:buNone/>
            </a:pPr>
            <a:r>
              <a:rPr lang="en-GB" sz="1425" dirty="0"/>
              <a:t> 1 'January'  2 'February' 3 'March' 4 'April' 5 'May' 6 'June'</a:t>
            </a:r>
          </a:p>
          <a:p>
            <a:pPr marL="342900" lvl="1" indent="0">
              <a:buNone/>
            </a:pPr>
            <a:r>
              <a:rPr lang="en-GB" sz="1425" dirty="0"/>
              <a:t>  7 'July' 8 'August' 9 'September' 10 'October' 11 'November' 12 'December'.</a:t>
            </a:r>
          </a:p>
          <a:p>
            <a:pPr marL="342900" lvl="1" indent="0">
              <a:buNone/>
            </a:pPr>
            <a:r>
              <a:rPr lang="en-GB" sz="1425" dirty="0"/>
              <a:t>* Check the new numeric variable.</a:t>
            </a:r>
          </a:p>
          <a:p>
            <a:pPr marL="342900" lvl="1" indent="0">
              <a:buNone/>
            </a:pPr>
            <a:r>
              <a:rPr lang="en-GB" sz="1425" dirty="0"/>
              <a:t>frequencies variables=</a:t>
            </a:r>
            <a:r>
              <a:rPr lang="en-GB" sz="1425" dirty="0" err="1"/>
              <a:t>rdate</a:t>
            </a:r>
            <a:r>
              <a:rPr lang="en-GB" sz="1425" dirty="0"/>
              <a:t> </a:t>
            </a:r>
            <a:r>
              <a:rPr lang="en-GB" sz="1425" dirty="0" err="1"/>
              <a:t>montha</a:t>
            </a:r>
            <a:r>
              <a:rPr lang="en-GB" sz="1425" dirty="0"/>
              <a:t> </a:t>
            </a:r>
            <a:r>
              <a:rPr lang="en-GB" sz="1425" dirty="0" err="1"/>
              <a:t>rmonth</a:t>
            </a:r>
            <a:r>
              <a:rPr lang="en-GB" sz="1425" dirty="0"/>
              <a:t>.</a:t>
            </a:r>
          </a:p>
          <a:p>
            <a:pPr lvl="1"/>
            <a:endParaRPr lang="en-GB" dirty="0" smtClean="0"/>
          </a:p>
          <a:p>
            <a:pPr marL="342900" lvl="1" indent="0">
              <a:buNone/>
            </a:pPr>
            <a:endParaRPr lang="en-GB" sz="1500" dirty="0"/>
          </a:p>
        </p:txBody>
      </p:sp>
      <p:sp>
        <p:nvSpPr>
          <p:cNvPr id="5" name="Date Placeholder 4"/>
          <p:cNvSpPr>
            <a:spLocks noGrp="1"/>
          </p:cNvSpPr>
          <p:nvPr>
            <p:ph type="dt" sz="half" idx="10"/>
          </p:nvPr>
        </p:nvSpPr>
        <p:spPr/>
        <p:txBody>
          <a:bodyPr/>
          <a:lstStyle/>
          <a:p>
            <a:fld id="{1001038E-599F-428A-82B0-303B3947BD97}" type="datetime1">
              <a:rPr lang="en-GB" smtClean="0"/>
              <a:t>11/11/2016</a:t>
            </a:fld>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70</a:t>
            </a:fld>
            <a:endParaRPr lang="en-GB"/>
          </a:p>
        </p:txBody>
      </p:sp>
      <p:sp>
        <p:nvSpPr>
          <p:cNvPr id="4" name="Rectangle 3"/>
          <p:cNvSpPr/>
          <p:nvPr/>
        </p:nvSpPr>
        <p:spPr>
          <a:xfrm>
            <a:off x="962025" y="2495550"/>
            <a:ext cx="6124575" cy="2994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5455582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a:latin typeface="+mn-lt"/>
              </a:rPr>
              <a:t>Computing a new variable from part of a string variable (cont’d)</a:t>
            </a:r>
          </a:p>
        </p:txBody>
      </p:sp>
      <p:sp>
        <p:nvSpPr>
          <p:cNvPr id="3" name="Content Placeholder 2"/>
          <p:cNvSpPr>
            <a:spLocks noGrp="1"/>
          </p:cNvSpPr>
          <p:nvPr>
            <p:ph idx="1"/>
          </p:nvPr>
        </p:nvSpPr>
        <p:spPr>
          <a:xfrm>
            <a:off x="628650" y="2100649"/>
            <a:ext cx="7886700" cy="3389324"/>
          </a:xfrm>
        </p:spPr>
        <p:txBody>
          <a:bodyPr>
            <a:normAutofit lnSpcReduction="10000"/>
          </a:bodyPr>
          <a:lstStyle/>
          <a:p>
            <a:pPr marL="0" indent="0">
              <a:buNone/>
            </a:pPr>
            <a:r>
              <a:rPr lang="en-GB" sz="1500" dirty="0"/>
              <a:t>We can do something similar with the year component of the variable ‘</a:t>
            </a:r>
            <a:r>
              <a:rPr lang="en-GB" sz="1500" dirty="0" err="1"/>
              <a:t>rdate</a:t>
            </a:r>
            <a:r>
              <a:rPr lang="en-GB" sz="1500" dirty="0"/>
              <a:t>’:</a:t>
            </a:r>
          </a:p>
          <a:p>
            <a:pPr marL="342900" lvl="1" indent="0">
              <a:buNone/>
            </a:pPr>
            <a:r>
              <a:rPr lang="en-GB" sz="1350" dirty="0"/>
              <a:t>* Declare a new string variable ‘</a:t>
            </a:r>
            <a:r>
              <a:rPr lang="en-GB" sz="1350" dirty="0" err="1"/>
              <a:t>yra</a:t>
            </a:r>
            <a:r>
              <a:rPr lang="en-GB" sz="1350" dirty="0"/>
              <a:t>’ 2 characters in width.</a:t>
            </a:r>
          </a:p>
          <a:p>
            <a:pPr marL="342900" lvl="1" indent="0">
              <a:buNone/>
            </a:pPr>
            <a:r>
              <a:rPr lang="en-GB" sz="1350" dirty="0"/>
              <a:t>string </a:t>
            </a:r>
            <a:r>
              <a:rPr lang="en-GB" sz="1350" dirty="0" err="1"/>
              <a:t>yra</a:t>
            </a:r>
            <a:r>
              <a:rPr lang="en-GB" sz="1350" dirty="0"/>
              <a:t> (a2).</a:t>
            </a:r>
          </a:p>
          <a:p>
            <a:pPr marL="342900" lvl="1" indent="0">
              <a:buNone/>
            </a:pPr>
            <a:r>
              <a:rPr lang="en-GB" sz="1350" dirty="0"/>
              <a:t>* Compute a new string variable ‘</a:t>
            </a:r>
            <a:r>
              <a:rPr lang="en-GB" sz="1350" dirty="0" err="1"/>
              <a:t>yra</a:t>
            </a:r>
            <a:r>
              <a:rPr lang="en-GB" sz="1350" dirty="0"/>
              <a:t>’ starting after the dash and 2 characters long.</a:t>
            </a:r>
          </a:p>
          <a:p>
            <a:pPr marL="342900" lvl="1" indent="0">
              <a:buNone/>
            </a:pPr>
            <a:r>
              <a:rPr lang="en-GB" sz="1350" dirty="0"/>
              <a:t>compute dash = index(</a:t>
            </a:r>
            <a:r>
              <a:rPr lang="en-GB" sz="1350" dirty="0" err="1"/>
              <a:t>rdate</a:t>
            </a:r>
            <a:r>
              <a:rPr lang="en-GB" sz="1350" dirty="0"/>
              <a:t>,'-').</a:t>
            </a:r>
          </a:p>
          <a:p>
            <a:pPr marL="342900" lvl="1" indent="0">
              <a:buNone/>
            </a:pPr>
            <a:r>
              <a:rPr lang="en-GB" sz="1350" dirty="0"/>
              <a:t>compute </a:t>
            </a:r>
            <a:r>
              <a:rPr lang="en-GB" sz="1350" dirty="0" err="1"/>
              <a:t>yra</a:t>
            </a:r>
            <a:r>
              <a:rPr lang="en-GB" sz="1350" dirty="0"/>
              <a:t> = </a:t>
            </a:r>
            <a:r>
              <a:rPr lang="en-GB" sz="1350" dirty="0" err="1"/>
              <a:t>substr</a:t>
            </a:r>
            <a:r>
              <a:rPr lang="en-GB" sz="1350" dirty="0"/>
              <a:t>(rdate,dash+2).</a:t>
            </a:r>
          </a:p>
          <a:p>
            <a:pPr marL="342900" lvl="1" indent="0">
              <a:buNone/>
            </a:pPr>
            <a:r>
              <a:rPr lang="en-GB" sz="1350" dirty="0"/>
              <a:t>* Recode the new variable ‘</a:t>
            </a:r>
            <a:r>
              <a:rPr lang="en-GB" sz="1350" dirty="0" err="1"/>
              <a:t>yra</a:t>
            </a:r>
            <a:r>
              <a:rPr lang="en-GB" sz="1350" dirty="0"/>
              <a:t>’ into a numeric variable ‘</a:t>
            </a:r>
            <a:r>
              <a:rPr lang="en-GB" sz="1350" dirty="0" err="1"/>
              <a:t>yr</a:t>
            </a:r>
            <a:r>
              <a:rPr lang="en-GB" sz="1350" dirty="0"/>
              <a:t>’.</a:t>
            </a:r>
          </a:p>
          <a:p>
            <a:pPr marL="342900" lvl="1" indent="0">
              <a:buNone/>
            </a:pPr>
            <a:r>
              <a:rPr lang="en-GB" sz="1350" dirty="0"/>
              <a:t>recode </a:t>
            </a:r>
            <a:r>
              <a:rPr lang="en-GB" sz="1350" dirty="0" err="1"/>
              <a:t>yra</a:t>
            </a:r>
            <a:r>
              <a:rPr lang="en-GB" sz="1350" dirty="0"/>
              <a:t> (convert) into yr.</a:t>
            </a:r>
          </a:p>
          <a:p>
            <a:pPr marL="342900" lvl="1" indent="0">
              <a:buNone/>
            </a:pPr>
            <a:r>
              <a:rPr lang="en-GB" sz="1350" dirty="0"/>
              <a:t>* Compute a new 4-digit numeric variable ‘</a:t>
            </a:r>
            <a:r>
              <a:rPr lang="en-GB" sz="1350" dirty="0" err="1"/>
              <a:t>ryear</a:t>
            </a:r>
            <a:r>
              <a:rPr lang="en-GB" sz="1350" dirty="0"/>
              <a:t>’.</a:t>
            </a:r>
          </a:p>
          <a:p>
            <a:pPr marL="342900" lvl="1" indent="0">
              <a:buNone/>
            </a:pPr>
            <a:r>
              <a:rPr lang="en-GB" sz="1350" dirty="0"/>
              <a:t>compute </a:t>
            </a:r>
            <a:r>
              <a:rPr lang="en-GB" sz="1350" dirty="0" err="1"/>
              <a:t>ryear</a:t>
            </a:r>
            <a:r>
              <a:rPr lang="en-GB" sz="1350" dirty="0"/>
              <a:t>=(1900+yr).</a:t>
            </a:r>
          </a:p>
          <a:p>
            <a:pPr marL="342900" lvl="1" indent="0">
              <a:buNone/>
            </a:pPr>
            <a:r>
              <a:rPr lang="en-GB" sz="1350" dirty="0"/>
              <a:t>format </a:t>
            </a:r>
            <a:r>
              <a:rPr lang="en-GB" sz="1350" dirty="0" err="1"/>
              <a:t>ryear</a:t>
            </a:r>
            <a:r>
              <a:rPr lang="en-GB" sz="1350" dirty="0"/>
              <a:t> (f4.0).</a:t>
            </a:r>
          </a:p>
          <a:p>
            <a:pPr marL="342900" lvl="1" indent="0">
              <a:buNone/>
            </a:pPr>
            <a:r>
              <a:rPr lang="en-GB" sz="1350" dirty="0"/>
              <a:t>* Label the new variable, and check the frequencies.</a:t>
            </a:r>
          </a:p>
          <a:p>
            <a:pPr marL="342900" lvl="1" indent="0">
              <a:buNone/>
            </a:pPr>
            <a:r>
              <a:rPr lang="en-GB" sz="1350" dirty="0"/>
              <a:t>variable labels </a:t>
            </a:r>
            <a:r>
              <a:rPr lang="en-GB" sz="1350" dirty="0" err="1"/>
              <a:t>ryear</a:t>
            </a:r>
            <a:r>
              <a:rPr lang="en-GB" sz="1350" dirty="0"/>
              <a:t> 'Year of randomization - recoded from </a:t>
            </a:r>
            <a:r>
              <a:rPr lang="en-GB" sz="1350" dirty="0" err="1"/>
              <a:t>rdate</a:t>
            </a:r>
            <a:r>
              <a:rPr lang="en-GB" sz="1350" dirty="0"/>
              <a:t>'.</a:t>
            </a:r>
          </a:p>
          <a:p>
            <a:pPr marL="342900" lvl="1" indent="0">
              <a:buNone/>
            </a:pPr>
            <a:r>
              <a:rPr lang="en-GB" sz="1350" dirty="0"/>
              <a:t>frequencies variables=</a:t>
            </a:r>
            <a:r>
              <a:rPr lang="en-GB" sz="1350" dirty="0" err="1"/>
              <a:t>yra</a:t>
            </a:r>
            <a:r>
              <a:rPr lang="en-GB" sz="1350" dirty="0"/>
              <a:t> </a:t>
            </a:r>
            <a:r>
              <a:rPr lang="en-GB" sz="1350" dirty="0" err="1"/>
              <a:t>yr</a:t>
            </a:r>
            <a:r>
              <a:rPr lang="en-GB" sz="1350" dirty="0"/>
              <a:t> </a:t>
            </a:r>
            <a:r>
              <a:rPr lang="en-GB" sz="1350" dirty="0" err="1"/>
              <a:t>ryear</a:t>
            </a:r>
            <a:r>
              <a:rPr lang="en-GB" sz="1350" dirty="0"/>
              <a:t>.</a:t>
            </a:r>
          </a:p>
          <a:p>
            <a:endParaRPr lang="en-GB" dirty="0"/>
          </a:p>
        </p:txBody>
      </p:sp>
      <p:sp>
        <p:nvSpPr>
          <p:cNvPr id="4" name="Date Placeholder 3"/>
          <p:cNvSpPr>
            <a:spLocks noGrp="1"/>
          </p:cNvSpPr>
          <p:nvPr>
            <p:ph type="dt" sz="half" idx="10"/>
          </p:nvPr>
        </p:nvSpPr>
        <p:spPr/>
        <p:txBody>
          <a:bodyPr/>
          <a:lstStyle/>
          <a:p>
            <a:fld id="{EDDAC542-C8C7-4B34-A8C5-090556BA32D9}" type="datetime1">
              <a:rPr lang="en-GB" smtClean="0"/>
              <a:t>11/11/2016</a:t>
            </a:fld>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71</a:t>
            </a:fld>
            <a:endParaRPr lang="en-GB" dirty="0"/>
          </a:p>
        </p:txBody>
      </p:sp>
      <p:sp>
        <p:nvSpPr>
          <p:cNvPr id="5" name="Rectangle 4"/>
          <p:cNvSpPr/>
          <p:nvPr/>
        </p:nvSpPr>
        <p:spPr>
          <a:xfrm>
            <a:off x="771525" y="2340769"/>
            <a:ext cx="6715125" cy="31492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7069816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dirty="0">
                <a:latin typeface="+mn-lt"/>
              </a:rPr>
              <a:t>New variables need metadata, </a:t>
            </a:r>
            <a:r>
              <a:rPr lang="en-GB" sz="1800" b="1" dirty="0" err="1">
                <a:latin typeface="+mn-lt"/>
              </a:rPr>
              <a:t>ie</a:t>
            </a:r>
            <a:r>
              <a:rPr lang="en-GB" sz="1800" b="1" dirty="0">
                <a:latin typeface="+mn-lt"/>
              </a:rPr>
              <a:t> labels &amp; missing data specifications</a:t>
            </a:r>
          </a:p>
        </p:txBody>
      </p:sp>
      <p:sp>
        <p:nvSpPr>
          <p:cNvPr id="3" name="Content Placeholder 2"/>
          <p:cNvSpPr>
            <a:spLocks noGrp="1"/>
          </p:cNvSpPr>
          <p:nvPr>
            <p:ph idx="1"/>
          </p:nvPr>
        </p:nvSpPr>
        <p:spPr/>
        <p:txBody>
          <a:bodyPr/>
          <a:lstStyle/>
          <a:p>
            <a:r>
              <a:rPr lang="en-GB" sz="1500" dirty="0"/>
              <a:t>Alternative 1: enter the information in the Variable View window</a:t>
            </a:r>
          </a:p>
          <a:p>
            <a:r>
              <a:rPr lang="en-GB" sz="1500" dirty="0"/>
              <a:t>Alternative 2: create a syntax file with the info, and run it</a:t>
            </a:r>
          </a:p>
          <a:p>
            <a:endParaRPr lang="en-GB" sz="1500" dirty="0"/>
          </a:p>
          <a:p>
            <a:r>
              <a:rPr lang="en-GB" sz="1500" dirty="0"/>
              <a:t>NB: new variables are added at the end of the existing variables in the data file</a:t>
            </a:r>
          </a:p>
          <a:p>
            <a:r>
              <a:rPr lang="en-GB" sz="1500" dirty="0" err="1"/>
              <a:t>NNB</a:t>
            </a:r>
            <a:r>
              <a:rPr lang="en-GB" sz="1500" dirty="0"/>
              <a:t>: new variables are by default 8 columns in width, with 2 decimal places, unless you specify another format</a:t>
            </a:r>
          </a:p>
          <a:p>
            <a:endParaRPr lang="en-GB" sz="1500" dirty="0"/>
          </a:p>
          <a:p>
            <a:endParaRPr lang="en-GB" dirty="0"/>
          </a:p>
        </p:txBody>
      </p:sp>
      <p:sp>
        <p:nvSpPr>
          <p:cNvPr id="4" name="Date Placeholder 3"/>
          <p:cNvSpPr>
            <a:spLocks noGrp="1"/>
          </p:cNvSpPr>
          <p:nvPr>
            <p:ph type="dt" sz="half" idx="10"/>
          </p:nvPr>
        </p:nvSpPr>
        <p:spPr/>
        <p:txBody>
          <a:bodyPr/>
          <a:lstStyle/>
          <a:p>
            <a:fld id="{B7A112CB-9762-4D39-A45A-D0A2CC40E163}"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72</a:t>
            </a:fld>
            <a:endParaRPr lang="en-GB"/>
          </a:p>
        </p:txBody>
      </p:sp>
    </p:spTree>
    <p:extLst>
      <p:ext uri="{BB962C8B-B14F-4D97-AF65-F5344CB8AC3E}">
        <p14:creationId xmlns:p14="http://schemas.microsoft.com/office/powerpoint/2010/main" val="12107313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dirty="0">
                <a:latin typeface="+mn-lt"/>
              </a:rPr>
              <a:t>Recoded/computed variables also need to be checked - frequencies</a:t>
            </a:r>
          </a:p>
        </p:txBody>
      </p:sp>
      <p:sp>
        <p:nvSpPr>
          <p:cNvPr id="3" name="Content Placeholder 2"/>
          <p:cNvSpPr>
            <a:spLocks noGrp="1"/>
          </p:cNvSpPr>
          <p:nvPr>
            <p:ph idx="1"/>
          </p:nvPr>
        </p:nvSpPr>
        <p:spPr/>
        <p:txBody>
          <a:bodyPr>
            <a:normAutofit/>
          </a:bodyPr>
          <a:lstStyle/>
          <a:p>
            <a:r>
              <a:rPr lang="en-GB" sz="1500" b="1" dirty="0"/>
              <a:t>Frequencies syntax:</a:t>
            </a:r>
          </a:p>
          <a:p>
            <a:pPr marL="0" indent="0">
              <a:buNone/>
            </a:pPr>
            <a:endParaRPr lang="en-GB" sz="1500" dirty="0"/>
          </a:p>
          <a:p>
            <a:pPr marL="342900" lvl="1" indent="0">
              <a:buNone/>
            </a:pPr>
            <a:r>
              <a:rPr lang="en-GB" sz="1350" dirty="0"/>
              <a:t>recode </a:t>
            </a:r>
            <a:r>
              <a:rPr lang="en-GB" sz="1350" dirty="0" err="1"/>
              <a:t>fdeadc</a:t>
            </a:r>
            <a:r>
              <a:rPr lang="en-GB" sz="1350" dirty="0"/>
              <a:t> (</a:t>
            </a:r>
            <a:r>
              <a:rPr lang="en-GB" sz="1350" dirty="0" err="1"/>
              <a:t>sysmis</a:t>
            </a:r>
            <a:r>
              <a:rPr lang="en-GB" sz="1350" dirty="0"/>
              <a:t>=9)(else=copy) into </a:t>
            </a:r>
            <a:r>
              <a:rPr lang="en-GB" sz="1350" dirty="0" err="1"/>
              <a:t>fdeadc_r</a:t>
            </a:r>
            <a:r>
              <a:rPr lang="en-GB" sz="1350" dirty="0"/>
              <a:t>.</a:t>
            </a:r>
          </a:p>
          <a:p>
            <a:pPr marL="342900" lvl="1" indent="0">
              <a:buNone/>
            </a:pPr>
            <a:r>
              <a:rPr lang="en-GB" sz="1350" dirty="0"/>
              <a:t>execute.</a:t>
            </a:r>
          </a:p>
          <a:p>
            <a:pPr marL="342900" lvl="1" indent="0">
              <a:buNone/>
            </a:pPr>
            <a:r>
              <a:rPr lang="en-GB" sz="1350" dirty="0"/>
              <a:t>format </a:t>
            </a:r>
            <a:r>
              <a:rPr lang="en-GB" sz="1350" dirty="0" err="1"/>
              <a:t>fdeadc_r</a:t>
            </a:r>
            <a:r>
              <a:rPr lang="en-GB" sz="1350" dirty="0"/>
              <a:t> (f1.0).</a:t>
            </a:r>
          </a:p>
          <a:p>
            <a:pPr marL="342900" lvl="1" indent="0">
              <a:buNone/>
            </a:pPr>
            <a:r>
              <a:rPr lang="en-GB" sz="1350" dirty="0"/>
              <a:t>missing values </a:t>
            </a:r>
            <a:r>
              <a:rPr lang="en-GB" sz="1350" dirty="0" err="1"/>
              <a:t>fdeadc_r</a:t>
            </a:r>
            <a:r>
              <a:rPr lang="en-GB" sz="1350" dirty="0"/>
              <a:t> (9).</a:t>
            </a:r>
          </a:p>
          <a:p>
            <a:pPr marL="342900" lvl="1" indent="0">
              <a:buNone/>
            </a:pPr>
            <a:r>
              <a:rPr lang="en-GB" sz="1350" dirty="0"/>
              <a:t>frequencies </a:t>
            </a:r>
            <a:r>
              <a:rPr lang="en-GB" sz="1350" dirty="0" err="1"/>
              <a:t>fdeadc</a:t>
            </a:r>
            <a:r>
              <a:rPr lang="en-GB" sz="1350" dirty="0"/>
              <a:t> </a:t>
            </a:r>
            <a:r>
              <a:rPr lang="en-GB" sz="1350" dirty="0" err="1"/>
              <a:t>fdeadc_r</a:t>
            </a:r>
            <a:r>
              <a:rPr lang="en-GB" sz="1350" dirty="0"/>
              <a:t> .</a:t>
            </a:r>
          </a:p>
          <a:p>
            <a:endParaRPr lang="en-GB" sz="1500" dirty="0"/>
          </a:p>
          <a:p>
            <a:r>
              <a:rPr lang="en-GB" sz="1500" dirty="0"/>
              <a:t>Note: frequencies output includes user-defined and system missing values.</a:t>
            </a:r>
          </a:p>
        </p:txBody>
      </p:sp>
      <p:sp>
        <p:nvSpPr>
          <p:cNvPr id="5" name="Date Placeholder 4"/>
          <p:cNvSpPr>
            <a:spLocks noGrp="1"/>
          </p:cNvSpPr>
          <p:nvPr>
            <p:ph type="dt" sz="half" idx="10"/>
          </p:nvPr>
        </p:nvSpPr>
        <p:spPr/>
        <p:txBody>
          <a:bodyPr/>
          <a:lstStyle/>
          <a:p>
            <a:fld id="{427FBABA-D268-433D-9D8C-E694C8482EB5}" type="datetime1">
              <a:rPr lang="en-GB" smtClean="0"/>
              <a:t>11/11/2016</a:t>
            </a:fld>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73</a:t>
            </a:fld>
            <a:endParaRPr lang="en-GB"/>
          </a:p>
        </p:txBody>
      </p:sp>
      <p:sp>
        <p:nvSpPr>
          <p:cNvPr id="4" name="Rectangle 3"/>
          <p:cNvSpPr/>
          <p:nvPr/>
        </p:nvSpPr>
        <p:spPr>
          <a:xfrm>
            <a:off x="975927" y="2458738"/>
            <a:ext cx="3714750" cy="1200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424358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GB" sz="1800" b="1" dirty="0">
                <a:latin typeface="+mn-lt"/>
              </a:rPr>
              <a:t>Recoded/computed variables need to be checked – frequencies output</a:t>
            </a:r>
          </a:p>
        </p:txBody>
      </p:sp>
      <p:sp>
        <p:nvSpPr>
          <p:cNvPr id="10" name="Content Placeholder 9"/>
          <p:cNvSpPr>
            <a:spLocks noGrp="1"/>
          </p:cNvSpPr>
          <p:nvPr>
            <p:ph sz="half" idx="1"/>
          </p:nvPr>
        </p:nvSpPr>
        <p:spPr/>
        <p:txBody>
          <a:bodyPr>
            <a:normAutofit/>
          </a:bodyPr>
          <a:lstStyle/>
          <a:p>
            <a:r>
              <a:rPr lang="en-GB" sz="1500" b="1" dirty="0"/>
              <a:t>System missing</a:t>
            </a:r>
          </a:p>
        </p:txBody>
      </p:sp>
      <p:sp>
        <p:nvSpPr>
          <p:cNvPr id="11" name="Content Placeholder 10"/>
          <p:cNvSpPr>
            <a:spLocks noGrp="1"/>
          </p:cNvSpPr>
          <p:nvPr>
            <p:ph sz="half" idx="2"/>
          </p:nvPr>
        </p:nvSpPr>
        <p:spPr/>
        <p:txBody>
          <a:bodyPr>
            <a:normAutofit/>
          </a:bodyPr>
          <a:lstStyle/>
          <a:p>
            <a:r>
              <a:rPr lang="en-GB" sz="1500" b="1" dirty="0"/>
              <a:t>User defined missing</a:t>
            </a:r>
          </a:p>
        </p:txBody>
      </p:sp>
      <p:sp>
        <p:nvSpPr>
          <p:cNvPr id="3" name="Date Placeholder 2"/>
          <p:cNvSpPr>
            <a:spLocks noGrp="1"/>
          </p:cNvSpPr>
          <p:nvPr>
            <p:ph type="dt" sz="half" idx="10"/>
          </p:nvPr>
        </p:nvSpPr>
        <p:spPr/>
        <p:txBody>
          <a:bodyPr/>
          <a:lstStyle/>
          <a:p>
            <a:fld id="{275B37DA-FEF0-4F79-9037-8D0812713947}"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74</a:t>
            </a:fld>
            <a:endParaRPr lang="en-GB"/>
          </a:p>
        </p:txBody>
      </p:sp>
      <p:pic>
        <p:nvPicPr>
          <p:cNvPr id="12" name="Picture 11"/>
          <p:cNvPicPr>
            <a:picLocks noChangeAspect="1"/>
          </p:cNvPicPr>
          <p:nvPr/>
        </p:nvPicPr>
        <p:blipFill>
          <a:blip r:embed="rId2"/>
          <a:stretch>
            <a:fillRect/>
          </a:stretch>
        </p:blipFill>
        <p:spPr>
          <a:xfrm>
            <a:off x="514350" y="2741016"/>
            <a:ext cx="3914775" cy="2634945"/>
          </a:xfrm>
          <a:prstGeom prst="rect">
            <a:avLst/>
          </a:prstGeom>
        </p:spPr>
      </p:pic>
      <p:pic>
        <p:nvPicPr>
          <p:cNvPr id="13" name="Picture 12"/>
          <p:cNvPicPr>
            <a:picLocks noChangeAspect="1"/>
          </p:cNvPicPr>
          <p:nvPr/>
        </p:nvPicPr>
        <p:blipFill>
          <a:blip r:embed="rId3"/>
          <a:stretch>
            <a:fillRect/>
          </a:stretch>
        </p:blipFill>
        <p:spPr>
          <a:xfrm>
            <a:off x="4514850" y="2686645"/>
            <a:ext cx="3914775" cy="2743688"/>
          </a:xfrm>
          <a:prstGeom prst="rect">
            <a:avLst/>
          </a:prstGeom>
        </p:spPr>
      </p:pic>
      <p:sp>
        <p:nvSpPr>
          <p:cNvPr id="2" name="Rectangle 1"/>
          <p:cNvSpPr/>
          <p:nvPr/>
        </p:nvSpPr>
        <p:spPr>
          <a:xfrm>
            <a:off x="628650" y="4941158"/>
            <a:ext cx="1546139" cy="197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p:cNvSpPr/>
          <p:nvPr/>
        </p:nvSpPr>
        <p:spPr>
          <a:xfrm>
            <a:off x="4629150" y="4928802"/>
            <a:ext cx="1505980" cy="1791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329288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dirty="0">
                <a:latin typeface="+mn-lt"/>
              </a:rPr>
              <a:t>Recoded/computed variables need to be checked - </a:t>
            </a:r>
            <a:r>
              <a:rPr lang="en-GB" sz="1800" b="1" dirty="0" err="1">
                <a:latin typeface="+mn-lt"/>
              </a:rPr>
              <a:t>crosstabulations</a:t>
            </a:r>
            <a:endParaRPr lang="en-GB" sz="1800" b="1" dirty="0">
              <a:latin typeface="+mn-lt"/>
            </a:endParaRPr>
          </a:p>
        </p:txBody>
      </p:sp>
      <p:sp>
        <p:nvSpPr>
          <p:cNvPr id="3" name="Content Placeholder 2"/>
          <p:cNvSpPr>
            <a:spLocks noGrp="1"/>
          </p:cNvSpPr>
          <p:nvPr>
            <p:ph idx="1"/>
          </p:nvPr>
        </p:nvSpPr>
        <p:spPr/>
        <p:txBody>
          <a:bodyPr/>
          <a:lstStyle/>
          <a:p>
            <a:r>
              <a:rPr lang="en-GB" sz="1500" b="1" dirty="0"/>
              <a:t>Crosstabs syntax example</a:t>
            </a:r>
            <a:r>
              <a:rPr lang="en-GB" sz="1500" dirty="0"/>
              <a:t>:</a:t>
            </a:r>
          </a:p>
          <a:p>
            <a:pPr marL="342900" lvl="1" indent="0">
              <a:buNone/>
            </a:pPr>
            <a:endParaRPr lang="en-GB" sz="1350" dirty="0"/>
          </a:p>
          <a:p>
            <a:pPr marL="342900" lvl="1" indent="0">
              <a:buNone/>
            </a:pPr>
            <a:r>
              <a:rPr lang="en-GB" sz="1350" dirty="0"/>
              <a:t>recode </a:t>
            </a:r>
            <a:r>
              <a:rPr lang="en-GB" sz="1350" dirty="0" err="1"/>
              <a:t>fdeadc</a:t>
            </a:r>
            <a:r>
              <a:rPr lang="en-GB" sz="1350" dirty="0"/>
              <a:t> (</a:t>
            </a:r>
            <a:r>
              <a:rPr lang="en-GB" sz="1350" dirty="0" err="1"/>
              <a:t>sysmis</a:t>
            </a:r>
            <a:r>
              <a:rPr lang="en-GB" sz="1350" dirty="0"/>
              <a:t>=9)(else=copy) into </a:t>
            </a:r>
            <a:r>
              <a:rPr lang="en-GB" sz="1350" dirty="0" err="1"/>
              <a:t>fdeadc_r</a:t>
            </a:r>
            <a:r>
              <a:rPr lang="en-GB" sz="1350" dirty="0"/>
              <a:t>.</a:t>
            </a:r>
          </a:p>
          <a:p>
            <a:pPr marL="342900" lvl="1" indent="0">
              <a:buNone/>
            </a:pPr>
            <a:r>
              <a:rPr lang="en-GB" sz="1350" dirty="0"/>
              <a:t>execute.</a:t>
            </a:r>
          </a:p>
          <a:p>
            <a:pPr marL="342900" lvl="1" indent="0">
              <a:buNone/>
            </a:pPr>
            <a:r>
              <a:rPr lang="en-GB" sz="1350" dirty="0"/>
              <a:t>format </a:t>
            </a:r>
            <a:r>
              <a:rPr lang="en-GB" sz="1350" dirty="0" err="1"/>
              <a:t>fdeadc_r</a:t>
            </a:r>
            <a:r>
              <a:rPr lang="en-GB" sz="1350" dirty="0"/>
              <a:t> (f1.0).</a:t>
            </a:r>
          </a:p>
          <a:p>
            <a:pPr marL="342900" lvl="1" indent="0">
              <a:buNone/>
            </a:pPr>
            <a:r>
              <a:rPr lang="en-GB" sz="1350" dirty="0"/>
              <a:t>missing values </a:t>
            </a:r>
            <a:r>
              <a:rPr lang="en-GB" sz="1350" dirty="0" err="1"/>
              <a:t>fdeadc_r</a:t>
            </a:r>
            <a:r>
              <a:rPr lang="en-GB" sz="1350" dirty="0"/>
              <a:t> (9).</a:t>
            </a:r>
          </a:p>
          <a:p>
            <a:pPr marL="342900" lvl="1" indent="0">
              <a:buNone/>
            </a:pPr>
            <a:r>
              <a:rPr lang="en-GB" sz="1350" dirty="0"/>
              <a:t>frequencies </a:t>
            </a:r>
            <a:r>
              <a:rPr lang="en-GB" sz="1350" dirty="0" err="1"/>
              <a:t>fdeadc</a:t>
            </a:r>
            <a:r>
              <a:rPr lang="en-GB" sz="1350" dirty="0"/>
              <a:t> </a:t>
            </a:r>
            <a:r>
              <a:rPr lang="en-GB" sz="1350" dirty="0" err="1"/>
              <a:t>fdeadc_r</a:t>
            </a:r>
            <a:r>
              <a:rPr lang="en-GB" sz="1350" dirty="0"/>
              <a:t> .</a:t>
            </a:r>
          </a:p>
          <a:p>
            <a:pPr marL="342900" lvl="1" indent="0">
              <a:buNone/>
            </a:pPr>
            <a:r>
              <a:rPr lang="en-GB" sz="1350" dirty="0"/>
              <a:t>crosstabs tables=</a:t>
            </a:r>
            <a:r>
              <a:rPr lang="en-GB" sz="1350" dirty="0" err="1"/>
              <a:t>fdeadc</a:t>
            </a:r>
            <a:r>
              <a:rPr lang="en-GB" sz="1350" dirty="0"/>
              <a:t> by </a:t>
            </a:r>
            <a:r>
              <a:rPr lang="en-GB" sz="1350" dirty="0" err="1"/>
              <a:t>fdeadc_r</a:t>
            </a:r>
            <a:r>
              <a:rPr lang="en-GB" sz="1350" dirty="0"/>
              <a:t> / missing=include.</a:t>
            </a:r>
          </a:p>
          <a:p>
            <a:endParaRPr lang="en-GB" sz="1500" dirty="0"/>
          </a:p>
          <a:p>
            <a:r>
              <a:rPr lang="en-GB" sz="1500" dirty="0"/>
              <a:t>Note: crosstabs output displays user-defined (but not system-missing) missing values with </a:t>
            </a:r>
          </a:p>
          <a:p>
            <a:pPr marL="342900" lvl="1" indent="0">
              <a:buNone/>
            </a:pPr>
            <a:r>
              <a:rPr lang="en-GB" sz="1500" dirty="0"/>
              <a:t>/missing=include subcommand.</a:t>
            </a:r>
          </a:p>
          <a:p>
            <a:endParaRPr lang="en-GB" dirty="0"/>
          </a:p>
        </p:txBody>
      </p:sp>
      <p:sp>
        <p:nvSpPr>
          <p:cNvPr id="5" name="Date Placeholder 4"/>
          <p:cNvSpPr>
            <a:spLocks noGrp="1"/>
          </p:cNvSpPr>
          <p:nvPr>
            <p:ph type="dt" sz="half" idx="10"/>
          </p:nvPr>
        </p:nvSpPr>
        <p:spPr/>
        <p:txBody>
          <a:bodyPr/>
          <a:lstStyle/>
          <a:p>
            <a:fld id="{B70A32D6-916B-4F5E-A154-26FC2F7E1B33}" type="datetime1">
              <a:rPr lang="en-GB" smtClean="0"/>
              <a:t>11/11/2016</a:t>
            </a:fld>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75</a:t>
            </a:fld>
            <a:endParaRPr lang="en-GB"/>
          </a:p>
        </p:txBody>
      </p:sp>
      <p:sp>
        <p:nvSpPr>
          <p:cNvPr id="4" name="Rectangle 3"/>
          <p:cNvSpPr/>
          <p:nvPr/>
        </p:nvSpPr>
        <p:spPr>
          <a:xfrm>
            <a:off x="926501" y="2345210"/>
            <a:ext cx="4255100" cy="1526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9520886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dirty="0">
                <a:latin typeface="+mn-lt"/>
              </a:rPr>
              <a:t>Recoded/computed variables need to be checked – crosstabs output</a:t>
            </a:r>
          </a:p>
        </p:txBody>
      </p:sp>
      <p:sp>
        <p:nvSpPr>
          <p:cNvPr id="5" name="Date Placeholder 4"/>
          <p:cNvSpPr>
            <a:spLocks noGrp="1"/>
          </p:cNvSpPr>
          <p:nvPr>
            <p:ph type="dt" sz="half" idx="10"/>
          </p:nvPr>
        </p:nvSpPr>
        <p:spPr/>
        <p:txBody>
          <a:bodyPr/>
          <a:lstStyle/>
          <a:p>
            <a:fld id="{4F8C652B-DC8E-4F30-BB94-69C0D8561B1C}" type="datetime1">
              <a:rPr lang="en-GB" smtClean="0"/>
              <a:t>11/11/2016</a:t>
            </a:fld>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76</a:t>
            </a:fld>
            <a:endParaRPr lang="en-GB"/>
          </a:p>
        </p:txBody>
      </p:sp>
      <p:sp>
        <p:nvSpPr>
          <p:cNvPr id="3" name="TextBox 2"/>
          <p:cNvSpPr txBox="1"/>
          <p:nvPr/>
        </p:nvSpPr>
        <p:spPr>
          <a:xfrm>
            <a:off x="1200357" y="5109076"/>
            <a:ext cx="3354252" cy="300082"/>
          </a:xfrm>
          <a:prstGeom prst="rect">
            <a:avLst/>
          </a:prstGeom>
          <a:noFill/>
        </p:spPr>
        <p:txBody>
          <a:bodyPr wrap="none" rtlCol="0">
            <a:spAutoFit/>
          </a:bodyPr>
          <a:lstStyle/>
          <a:p>
            <a:r>
              <a:rPr lang="en-GB" sz="1350" dirty="0"/>
              <a:t>Note: system-missing cases are NOT included</a:t>
            </a:r>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526" y="2678661"/>
            <a:ext cx="7100948" cy="235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18469" y="4400550"/>
            <a:ext cx="1651478" cy="300082"/>
          </a:xfrm>
          <a:prstGeom prst="rect">
            <a:avLst/>
          </a:prstGeom>
          <a:noFill/>
        </p:spPr>
        <p:txBody>
          <a:bodyPr wrap="none" rtlCol="0">
            <a:spAutoFit/>
          </a:bodyPr>
          <a:lstStyle/>
          <a:p>
            <a:r>
              <a:rPr lang="en-GB" sz="1350" dirty="0"/>
              <a:t>User defined missing</a:t>
            </a:r>
          </a:p>
        </p:txBody>
      </p:sp>
      <p:sp>
        <p:nvSpPr>
          <p:cNvPr id="9" name="Right Arrow 8"/>
          <p:cNvSpPr/>
          <p:nvPr/>
        </p:nvSpPr>
        <p:spPr>
          <a:xfrm>
            <a:off x="1850554" y="4473662"/>
            <a:ext cx="384209" cy="1307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ight Arrow 10"/>
          <p:cNvSpPr/>
          <p:nvPr/>
        </p:nvSpPr>
        <p:spPr>
          <a:xfrm>
            <a:off x="1850554" y="4610345"/>
            <a:ext cx="384209" cy="1307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481854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6800850" cy="650081"/>
          </a:xfrm>
        </p:spPr>
        <p:txBody>
          <a:bodyPr>
            <a:normAutofit/>
          </a:bodyPr>
          <a:lstStyle/>
          <a:p>
            <a:r>
              <a:rPr lang="en-GB" sz="1800" b="1" dirty="0">
                <a:latin typeface="+mn-lt"/>
              </a:rPr>
              <a:t>You can run all 7 function in one go with syntax:</a:t>
            </a:r>
          </a:p>
        </p:txBody>
      </p:sp>
      <p:sp>
        <p:nvSpPr>
          <p:cNvPr id="3" name="Content Placeholder 2"/>
          <p:cNvSpPr>
            <a:spLocks noGrp="1"/>
          </p:cNvSpPr>
          <p:nvPr>
            <p:ph idx="1"/>
          </p:nvPr>
        </p:nvSpPr>
        <p:spPr>
          <a:xfrm>
            <a:off x="628650" y="1781175"/>
            <a:ext cx="7886700" cy="3733800"/>
          </a:xfrm>
        </p:spPr>
        <p:txBody>
          <a:bodyPr>
            <a:noAutofit/>
          </a:bodyPr>
          <a:lstStyle/>
          <a:p>
            <a:r>
              <a:rPr lang="en-GB" sz="1500" dirty="0"/>
              <a:t>So now the full syntax for this one recode looks like this:</a:t>
            </a:r>
          </a:p>
          <a:p>
            <a:pPr marL="342900" lvl="1" indent="0">
              <a:buNone/>
            </a:pPr>
            <a:r>
              <a:rPr lang="en-GB" sz="1350" dirty="0"/>
              <a:t>recode </a:t>
            </a:r>
            <a:r>
              <a:rPr lang="en-GB" sz="1350" dirty="0" err="1"/>
              <a:t>fdeadc</a:t>
            </a:r>
            <a:r>
              <a:rPr lang="en-GB" sz="1350" dirty="0"/>
              <a:t> (</a:t>
            </a:r>
            <a:r>
              <a:rPr lang="en-GB" sz="1350" dirty="0" err="1"/>
              <a:t>sysmis</a:t>
            </a:r>
            <a:r>
              <a:rPr lang="en-GB" sz="1350" dirty="0"/>
              <a:t>=9)(else=copy) into </a:t>
            </a:r>
            <a:r>
              <a:rPr lang="en-GB" sz="1350" dirty="0" err="1"/>
              <a:t>fdeadc_r</a:t>
            </a:r>
            <a:r>
              <a:rPr lang="en-GB" sz="1350" dirty="0"/>
              <a:t>.</a:t>
            </a:r>
          </a:p>
          <a:p>
            <a:pPr marL="342900" lvl="1" indent="0">
              <a:buNone/>
            </a:pPr>
            <a:r>
              <a:rPr lang="en-GB" sz="1350" dirty="0"/>
              <a:t>execute.</a:t>
            </a:r>
          </a:p>
          <a:p>
            <a:pPr marL="342900" lvl="1" indent="0">
              <a:buNone/>
            </a:pPr>
            <a:r>
              <a:rPr lang="en-GB" sz="1350" dirty="0"/>
              <a:t>format </a:t>
            </a:r>
            <a:r>
              <a:rPr lang="en-GB" sz="1350" dirty="0" err="1"/>
              <a:t>fdeadc_r</a:t>
            </a:r>
            <a:r>
              <a:rPr lang="en-GB" sz="1350" dirty="0"/>
              <a:t> (f1.0).</a:t>
            </a:r>
          </a:p>
          <a:p>
            <a:pPr marL="342900" lvl="1" indent="0">
              <a:buNone/>
            </a:pPr>
            <a:r>
              <a:rPr lang="en-GB" sz="1350" dirty="0"/>
              <a:t>variable labels </a:t>
            </a:r>
            <a:r>
              <a:rPr lang="en-GB" sz="1350" dirty="0" err="1"/>
              <a:t>fdeadc_r</a:t>
            </a:r>
            <a:r>
              <a:rPr lang="en-GB" sz="1350" dirty="0"/>
              <a:t> </a:t>
            </a:r>
            <a:r>
              <a:rPr lang="en-GB" sz="1350" dirty="0" err="1"/>
              <a:t>'Cause</a:t>
            </a:r>
            <a:r>
              <a:rPr lang="en-GB" sz="1350" dirty="0"/>
              <a:t> of death - recoded'.</a:t>
            </a:r>
          </a:p>
          <a:p>
            <a:pPr marL="342900" lvl="1" indent="0">
              <a:buNone/>
            </a:pPr>
            <a:r>
              <a:rPr lang="en-GB" sz="1350" dirty="0"/>
              <a:t>value labels </a:t>
            </a:r>
            <a:r>
              <a:rPr lang="en-GB" sz="1350" dirty="0" err="1"/>
              <a:t>fdeadc_r</a:t>
            </a:r>
            <a:r>
              <a:rPr lang="en-GB" sz="1350" dirty="0"/>
              <a:t> </a:t>
            </a:r>
          </a:p>
          <a:p>
            <a:pPr marL="342900" lvl="1" indent="0">
              <a:buNone/>
            </a:pPr>
            <a:r>
              <a:rPr lang="en-GB" sz="1350" dirty="0"/>
              <a:t>       1 'initial stroke' 2 'recurrent stroke (ischaemic or unknown)'</a:t>
            </a:r>
          </a:p>
          <a:p>
            <a:pPr marL="342900" lvl="1" indent="0">
              <a:buNone/>
            </a:pPr>
            <a:r>
              <a:rPr lang="en-GB" sz="1350" dirty="0"/>
              <a:t>	3 'recurrent stroke (haemorrhagic)' 4 'pneumonia' 	</a:t>
            </a:r>
          </a:p>
          <a:p>
            <a:pPr marL="342900" lvl="1" indent="0">
              <a:buNone/>
            </a:pPr>
            <a:r>
              <a:rPr lang="en-GB" sz="1350" dirty="0"/>
              <a:t>	5 'coronary heart disease' 6 'pulmonary embolism'</a:t>
            </a:r>
          </a:p>
          <a:p>
            <a:pPr marL="342900" lvl="1" indent="0">
              <a:buNone/>
            </a:pPr>
            <a:r>
              <a:rPr lang="en-GB" sz="1350" dirty="0"/>
              <a:t>	7 'other vascular or unknown‘ 8 'non-vascular'</a:t>
            </a:r>
          </a:p>
          <a:p>
            <a:pPr marL="342900" lvl="1" indent="0">
              <a:buNone/>
            </a:pPr>
            <a:r>
              <a:rPr lang="en-GB" sz="1350" dirty="0"/>
              <a:t>	0 'unknown' 9 'not coded'.</a:t>
            </a:r>
          </a:p>
          <a:p>
            <a:pPr marL="342900" lvl="1" indent="0">
              <a:buNone/>
            </a:pPr>
            <a:r>
              <a:rPr lang="en-GB" sz="1350" dirty="0"/>
              <a:t>missing values </a:t>
            </a:r>
            <a:r>
              <a:rPr lang="en-GB" sz="1350" dirty="0" err="1"/>
              <a:t>fdeadc_r</a:t>
            </a:r>
            <a:r>
              <a:rPr lang="en-GB" sz="1350" dirty="0"/>
              <a:t> (0,9).</a:t>
            </a:r>
          </a:p>
          <a:p>
            <a:pPr marL="342900" lvl="1" indent="0">
              <a:buNone/>
            </a:pPr>
            <a:r>
              <a:rPr lang="en-GB" sz="1350" dirty="0"/>
              <a:t>frequencies </a:t>
            </a:r>
            <a:r>
              <a:rPr lang="en-GB" sz="1350" dirty="0" err="1"/>
              <a:t>fdeadc</a:t>
            </a:r>
            <a:r>
              <a:rPr lang="en-GB" sz="1350" dirty="0"/>
              <a:t> </a:t>
            </a:r>
            <a:r>
              <a:rPr lang="en-GB" sz="1350" dirty="0" err="1"/>
              <a:t>fdeadc_r</a:t>
            </a:r>
            <a:r>
              <a:rPr lang="en-GB" sz="1350" dirty="0"/>
              <a:t> .</a:t>
            </a:r>
          </a:p>
          <a:p>
            <a:pPr marL="342900" lvl="1" indent="0">
              <a:buNone/>
            </a:pPr>
            <a:r>
              <a:rPr lang="en-GB" sz="1350" dirty="0"/>
              <a:t>crosstabs tables=</a:t>
            </a:r>
            <a:r>
              <a:rPr lang="en-GB" sz="1350" dirty="0" err="1"/>
              <a:t>fdeadc</a:t>
            </a:r>
            <a:r>
              <a:rPr lang="en-GB" sz="1350" dirty="0"/>
              <a:t> by </a:t>
            </a:r>
            <a:r>
              <a:rPr lang="en-GB" sz="1350" dirty="0" err="1" smtClean="0"/>
              <a:t>fdeadc_r</a:t>
            </a:r>
            <a:r>
              <a:rPr lang="en-GB" sz="1350" dirty="0" smtClean="0"/>
              <a:t> </a:t>
            </a:r>
            <a:r>
              <a:rPr lang="en-GB" sz="1350" dirty="0" smtClean="0"/>
              <a:t>/ missing=include.</a:t>
            </a:r>
            <a:endParaRPr lang="en-GB" sz="1350" dirty="0"/>
          </a:p>
        </p:txBody>
      </p:sp>
      <p:sp>
        <p:nvSpPr>
          <p:cNvPr id="5" name="Date Placeholder 4"/>
          <p:cNvSpPr>
            <a:spLocks noGrp="1"/>
          </p:cNvSpPr>
          <p:nvPr>
            <p:ph type="dt" sz="half" idx="10"/>
          </p:nvPr>
        </p:nvSpPr>
        <p:spPr/>
        <p:txBody>
          <a:bodyPr/>
          <a:lstStyle/>
          <a:p>
            <a:fld id="{41D2BF3E-305D-4E4B-8BF6-282FE9B417D1}" type="datetime1">
              <a:rPr lang="en-GB" smtClean="0"/>
              <a:t>11/11/2016</a:t>
            </a:fld>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77</a:t>
            </a:fld>
            <a:endParaRPr lang="en-GB"/>
          </a:p>
        </p:txBody>
      </p:sp>
      <p:sp>
        <p:nvSpPr>
          <p:cNvPr id="4" name="Rectangle 3"/>
          <p:cNvSpPr/>
          <p:nvPr/>
        </p:nvSpPr>
        <p:spPr>
          <a:xfrm>
            <a:off x="914400" y="2038349"/>
            <a:ext cx="4679092" cy="3316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5189201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dirty="0">
                <a:latin typeface="+mn-lt"/>
              </a:rPr>
              <a:t>Update the data log file – new variable information</a:t>
            </a:r>
            <a:endParaRPr lang="en-GB" sz="1800" dirty="0">
              <a:latin typeface="+mn-lt"/>
            </a:endParaRPr>
          </a:p>
        </p:txBody>
      </p:sp>
      <p:pic>
        <p:nvPicPr>
          <p:cNvPr id="6" name="Content Placeholder 8"/>
          <p:cNvPicPr>
            <a:picLocks noGrp="1" noChangeAspect="1"/>
          </p:cNvPicPr>
          <p:nvPr>
            <p:ph idx="1"/>
          </p:nvPr>
        </p:nvPicPr>
        <p:blipFill rotWithShape="1">
          <a:blip r:embed="rId2"/>
          <a:srcRect t="7004" b="7153"/>
          <a:stretch/>
        </p:blipFill>
        <p:spPr>
          <a:xfrm>
            <a:off x="509587" y="2125266"/>
            <a:ext cx="6129338" cy="505924"/>
          </a:xfrm>
          <a:prstGeom prst="rect">
            <a:avLst/>
          </a:prstGeom>
        </p:spPr>
      </p:pic>
      <p:sp>
        <p:nvSpPr>
          <p:cNvPr id="4" name="Date Placeholder 3"/>
          <p:cNvSpPr>
            <a:spLocks noGrp="1"/>
          </p:cNvSpPr>
          <p:nvPr>
            <p:ph type="dt" sz="half" idx="10"/>
          </p:nvPr>
        </p:nvSpPr>
        <p:spPr/>
        <p:txBody>
          <a:bodyPr/>
          <a:lstStyle/>
          <a:p>
            <a:fld id="{8E9F9E70-0F4C-43CD-894E-0A56EE9F0454}"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78</a:t>
            </a:fld>
            <a:endParaRPr lang="en-GB"/>
          </a:p>
        </p:txBody>
      </p:sp>
      <p:pic>
        <p:nvPicPr>
          <p:cNvPr id="7" name="Picture 6"/>
          <p:cNvPicPr>
            <a:picLocks noChangeAspect="1"/>
          </p:cNvPicPr>
          <p:nvPr/>
        </p:nvPicPr>
        <p:blipFill rotWithShape="1">
          <a:blip r:embed="rId3"/>
          <a:srcRect t="3805" b="-1"/>
          <a:stretch/>
        </p:blipFill>
        <p:spPr>
          <a:xfrm>
            <a:off x="628650" y="2802437"/>
            <a:ext cx="7677150" cy="1238361"/>
          </a:xfrm>
          <a:prstGeom prst="rect">
            <a:avLst/>
          </a:prstGeom>
        </p:spPr>
      </p:pic>
    </p:spTree>
    <p:extLst>
      <p:ext uri="{BB962C8B-B14F-4D97-AF65-F5344CB8AC3E}">
        <p14:creationId xmlns:p14="http://schemas.microsoft.com/office/powerpoint/2010/main" val="42499701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dirty="0">
                <a:latin typeface="+mn-lt"/>
              </a:rPr>
              <a:t>Update the data log file – new variable and value information</a:t>
            </a:r>
            <a:endParaRPr lang="en-GB" sz="1800" dirty="0">
              <a:latin typeface="+mn-lt"/>
            </a:endParaRPr>
          </a:p>
        </p:txBody>
      </p:sp>
      <p:sp>
        <p:nvSpPr>
          <p:cNvPr id="4" name="Date Placeholder 3"/>
          <p:cNvSpPr>
            <a:spLocks noGrp="1"/>
          </p:cNvSpPr>
          <p:nvPr>
            <p:ph type="dt" sz="half" idx="10"/>
          </p:nvPr>
        </p:nvSpPr>
        <p:spPr/>
        <p:txBody>
          <a:bodyPr/>
          <a:lstStyle/>
          <a:p>
            <a:fld id="{8E9F9E70-0F4C-43CD-894E-0A56EE9F0454}"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79</a:t>
            </a:fld>
            <a:endParaRPr lang="en-GB"/>
          </a:p>
        </p:txBody>
      </p:sp>
      <p:pic>
        <p:nvPicPr>
          <p:cNvPr id="7" name="Picture 6"/>
          <p:cNvPicPr>
            <a:picLocks noChangeAspect="1"/>
          </p:cNvPicPr>
          <p:nvPr/>
        </p:nvPicPr>
        <p:blipFill>
          <a:blip r:embed="rId2"/>
          <a:stretch>
            <a:fillRect/>
          </a:stretch>
        </p:blipFill>
        <p:spPr>
          <a:xfrm>
            <a:off x="906064" y="4764985"/>
            <a:ext cx="6742510" cy="666842"/>
          </a:xfrm>
          <a:prstGeom prst="rect">
            <a:avLst/>
          </a:prstGeom>
        </p:spPr>
      </p:pic>
      <p:pic>
        <p:nvPicPr>
          <p:cNvPr id="9" name="Picture 8"/>
          <p:cNvPicPr>
            <a:picLocks noChangeAspect="1"/>
          </p:cNvPicPr>
          <p:nvPr/>
        </p:nvPicPr>
        <p:blipFill>
          <a:blip r:embed="rId3"/>
          <a:stretch>
            <a:fillRect/>
          </a:stretch>
        </p:blipFill>
        <p:spPr>
          <a:xfrm>
            <a:off x="906064" y="2118122"/>
            <a:ext cx="6742510" cy="1210194"/>
          </a:xfrm>
          <a:prstGeom prst="rect">
            <a:avLst/>
          </a:prstGeom>
        </p:spPr>
      </p:pic>
      <p:pic>
        <p:nvPicPr>
          <p:cNvPr id="307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064" y="3462857"/>
            <a:ext cx="6275786" cy="116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76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04288"/>
            <a:ext cx="7886700" cy="631643"/>
          </a:xfrm>
        </p:spPr>
        <p:txBody>
          <a:bodyPr>
            <a:normAutofit/>
          </a:bodyPr>
          <a:lstStyle/>
          <a:p>
            <a:r>
              <a:rPr lang="en-GB" sz="1800" b="1" dirty="0">
                <a:latin typeface="+mn-lt"/>
              </a:rPr>
              <a:t>First, create a data log file:</a:t>
            </a:r>
          </a:p>
        </p:txBody>
      </p:sp>
      <p:sp>
        <p:nvSpPr>
          <p:cNvPr id="3" name="Content Placeholder 2"/>
          <p:cNvSpPr>
            <a:spLocks noGrp="1"/>
          </p:cNvSpPr>
          <p:nvPr>
            <p:ph idx="1"/>
          </p:nvPr>
        </p:nvSpPr>
        <p:spPr/>
        <p:txBody>
          <a:bodyPr>
            <a:normAutofit/>
          </a:bodyPr>
          <a:lstStyle/>
          <a:p>
            <a:pPr lvl="0"/>
            <a:r>
              <a:rPr lang="en-GB" sz="1500" dirty="0"/>
              <a:t>use Excel, Word, Notepad – your choice</a:t>
            </a:r>
          </a:p>
          <a:p>
            <a:pPr lvl="0"/>
            <a:r>
              <a:rPr lang="en-GB" sz="1500" dirty="0"/>
              <a:t>fields to include:</a:t>
            </a:r>
          </a:p>
          <a:p>
            <a:pPr lvl="1"/>
            <a:r>
              <a:rPr lang="en-GB" sz="1500" dirty="0"/>
              <a:t>current date (</a:t>
            </a:r>
            <a:r>
              <a:rPr lang="en-GB" sz="1500" dirty="0" err="1"/>
              <a:t>eg</a:t>
            </a:r>
            <a:r>
              <a:rPr lang="en-GB" sz="1500" dirty="0"/>
              <a:t> YYYYMMDD)</a:t>
            </a:r>
          </a:p>
          <a:p>
            <a:pPr lvl="1"/>
            <a:r>
              <a:rPr lang="en-GB" sz="1500" dirty="0"/>
              <a:t>input file path and filename </a:t>
            </a:r>
          </a:p>
          <a:p>
            <a:pPr lvl="1"/>
            <a:r>
              <a:rPr lang="en-GB" sz="1500" dirty="0"/>
              <a:t>format (especially important if you are working in a </a:t>
            </a:r>
            <a:r>
              <a:rPr lang="en-GB" sz="1500" dirty="0" err="1"/>
              <a:t>MacOS</a:t>
            </a:r>
            <a:r>
              <a:rPr lang="en-GB" sz="1500" dirty="0"/>
              <a:t> environment, which does not require format based filename extensions)</a:t>
            </a:r>
          </a:p>
          <a:p>
            <a:pPr lvl="1"/>
            <a:r>
              <a:rPr lang="en-GB" sz="1500" dirty="0"/>
              <a:t>output file path and filename </a:t>
            </a:r>
            <a:endParaRPr lang="en-GB" sz="1500" dirty="0" smtClean="0"/>
          </a:p>
          <a:p>
            <a:pPr lvl="1"/>
            <a:r>
              <a:rPr lang="en-GB" sz="1500" dirty="0" smtClean="0"/>
              <a:t>output format</a:t>
            </a:r>
            <a:endParaRPr lang="en-GB" sz="1500" dirty="0"/>
          </a:p>
          <a:p>
            <a:pPr lvl="1"/>
            <a:r>
              <a:rPr lang="en-GB" sz="1500" dirty="0"/>
              <a:t>comment as to what was done between input and output.</a:t>
            </a:r>
          </a:p>
          <a:p>
            <a:r>
              <a:rPr lang="en-GB" sz="1500" dirty="0"/>
              <a:t>first entry should be where you obtained the data [if doing secondary analysis]</a:t>
            </a:r>
          </a:p>
          <a:p>
            <a:pPr lvl="0"/>
            <a:r>
              <a:rPr lang="en-GB" sz="1500" dirty="0"/>
              <a:t>rename sheet 1 [if using Excel], </a:t>
            </a:r>
            <a:r>
              <a:rPr lang="en-GB" sz="1500" dirty="0" err="1"/>
              <a:t>eg</a:t>
            </a:r>
            <a:r>
              <a:rPr lang="en-GB" sz="1500" dirty="0"/>
              <a:t> ‘</a:t>
            </a:r>
            <a:r>
              <a:rPr lang="en-GB" sz="1500" dirty="0" err="1"/>
              <a:t>data_log</a:t>
            </a:r>
            <a:r>
              <a:rPr lang="en-GB" sz="1500" dirty="0"/>
              <a:t>’</a:t>
            </a:r>
          </a:p>
          <a:p>
            <a:pPr lvl="0"/>
            <a:r>
              <a:rPr lang="en-GB" sz="1500" dirty="0"/>
              <a:t>save the </a:t>
            </a:r>
            <a:r>
              <a:rPr lang="en-GB" sz="1500" dirty="0" smtClean="0"/>
              <a:t>log file </a:t>
            </a:r>
            <a:r>
              <a:rPr lang="en-GB" sz="1500" dirty="0"/>
              <a:t>(assign a location and name that you will remember), but leave it open.</a:t>
            </a:r>
          </a:p>
          <a:p>
            <a:endParaRPr lang="en-GB" dirty="0"/>
          </a:p>
        </p:txBody>
      </p:sp>
      <p:sp>
        <p:nvSpPr>
          <p:cNvPr id="4" name="Date Placeholder 3"/>
          <p:cNvSpPr>
            <a:spLocks noGrp="1"/>
          </p:cNvSpPr>
          <p:nvPr>
            <p:ph type="dt" sz="half" idx="10"/>
          </p:nvPr>
        </p:nvSpPr>
        <p:spPr/>
        <p:txBody>
          <a:bodyPr/>
          <a:lstStyle/>
          <a:p>
            <a:fld id="{B66772F5-03EB-4539-BB8D-D5A305084324}"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8</a:t>
            </a:fld>
            <a:endParaRPr lang="en-GB"/>
          </a:p>
        </p:txBody>
      </p:sp>
    </p:spTree>
    <p:extLst>
      <p:ext uri="{BB962C8B-B14F-4D97-AF65-F5344CB8AC3E}">
        <p14:creationId xmlns:p14="http://schemas.microsoft.com/office/powerpoint/2010/main" val="2702804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03152"/>
            <a:ext cx="7886700" cy="606624"/>
          </a:xfrm>
        </p:spPr>
        <p:txBody>
          <a:bodyPr>
            <a:normAutofit/>
          </a:bodyPr>
          <a:lstStyle/>
          <a:p>
            <a:r>
              <a:rPr lang="en-GB" sz="1800" b="1" dirty="0">
                <a:latin typeface="+mn-lt"/>
              </a:rPr>
              <a:t>Adding variables from another data file</a:t>
            </a:r>
          </a:p>
        </p:txBody>
      </p:sp>
      <p:sp>
        <p:nvSpPr>
          <p:cNvPr id="3" name="Content Placeholder 2"/>
          <p:cNvSpPr>
            <a:spLocks noGrp="1"/>
          </p:cNvSpPr>
          <p:nvPr>
            <p:ph idx="1"/>
          </p:nvPr>
        </p:nvSpPr>
        <p:spPr>
          <a:xfrm>
            <a:off x="628650" y="2122187"/>
            <a:ext cx="7886700" cy="3232408"/>
          </a:xfrm>
        </p:spPr>
        <p:txBody>
          <a:bodyPr>
            <a:normAutofit/>
          </a:bodyPr>
          <a:lstStyle/>
          <a:p>
            <a:pPr marL="0" indent="0">
              <a:buNone/>
            </a:pPr>
            <a:r>
              <a:rPr lang="en-GB" sz="1500" dirty="0"/>
              <a:t>First, check the existing data file, and the file from which you are adding variables</a:t>
            </a:r>
          </a:p>
          <a:p>
            <a:pPr marL="685800" lvl="1" indent="-342900">
              <a:buFont typeface="+mj-lt"/>
              <a:buAutoNum type="arabicPeriod"/>
            </a:pPr>
            <a:r>
              <a:rPr lang="en-GB" sz="1500" dirty="0"/>
              <a:t>Both files must be SPSS system files (.</a:t>
            </a:r>
            <a:r>
              <a:rPr lang="en-GB" sz="1500" dirty="0" err="1"/>
              <a:t>sav</a:t>
            </a:r>
            <a:r>
              <a:rPr lang="en-GB" sz="1500" dirty="0"/>
              <a:t> extensions)</a:t>
            </a:r>
          </a:p>
          <a:p>
            <a:pPr marL="685800" lvl="1" indent="-342900">
              <a:buFont typeface="+mj-lt"/>
              <a:buAutoNum type="arabicPeriod"/>
            </a:pPr>
            <a:r>
              <a:rPr lang="en-GB" sz="1500" dirty="0"/>
              <a:t>Both files must be sorted in the same order (Data &gt; Sort Cases)</a:t>
            </a:r>
          </a:p>
          <a:p>
            <a:pPr marL="685800" lvl="1" indent="-342900">
              <a:buFont typeface="+mj-lt"/>
              <a:buAutoNum type="arabicPeriod"/>
            </a:pPr>
            <a:r>
              <a:rPr lang="en-GB" sz="1500" dirty="0"/>
              <a:t>Both files must have a unique case identifier variable (key variable)</a:t>
            </a:r>
          </a:p>
          <a:p>
            <a:pPr marL="1028700" lvl="2" indent="-342900">
              <a:buFont typeface="+mj-lt"/>
              <a:buAutoNum type="alphaLcPeriod"/>
            </a:pPr>
            <a:r>
              <a:rPr lang="en-GB" sz="1350" dirty="0"/>
              <a:t>Both case identifier </a:t>
            </a:r>
            <a:r>
              <a:rPr lang="en-GB" sz="1350" u="sng" dirty="0"/>
              <a:t>names</a:t>
            </a:r>
            <a:r>
              <a:rPr lang="en-GB" sz="1350" dirty="0"/>
              <a:t> must be the same (including same case, </a:t>
            </a:r>
            <a:r>
              <a:rPr lang="en-GB" sz="1350" dirty="0" err="1"/>
              <a:t>ie</a:t>
            </a:r>
            <a:r>
              <a:rPr lang="en-GB" sz="1350" dirty="0"/>
              <a:t> upper/lower)</a:t>
            </a:r>
          </a:p>
          <a:p>
            <a:pPr marL="1028700" lvl="2" indent="-342900">
              <a:buFont typeface="+mj-lt"/>
              <a:buAutoNum type="alphaLcPeriod"/>
            </a:pPr>
            <a:r>
              <a:rPr lang="en-GB" sz="1350" dirty="0"/>
              <a:t>Both case identifier variables must be the same </a:t>
            </a:r>
            <a:r>
              <a:rPr lang="en-GB" sz="1350" u="sng" dirty="0"/>
              <a:t>type</a:t>
            </a:r>
            <a:r>
              <a:rPr lang="en-GB" sz="1350" dirty="0"/>
              <a:t> (string or numeric)</a:t>
            </a:r>
          </a:p>
          <a:p>
            <a:pPr marL="1028700" lvl="2" indent="-342900">
              <a:buFont typeface="+mj-lt"/>
              <a:buAutoNum type="alphaLcPeriod"/>
            </a:pPr>
            <a:r>
              <a:rPr lang="en-GB" sz="1350" dirty="0"/>
              <a:t>Both case identifier variables must be the same </a:t>
            </a:r>
            <a:r>
              <a:rPr lang="en-GB" sz="1350" u="sng" dirty="0"/>
              <a:t>width</a:t>
            </a:r>
          </a:p>
          <a:p>
            <a:pPr marL="685800" lvl="1" indent="-342900">
              <a:buFont typeface="+mj-lt"/>
              <a:buAutoNum type="arabicPeriod"/>
            </a:pPr>
            <a:r>
              <a:rPr lang="en-GB" sz="1500" dirty="0"/>
              <a:t>Any duplicate variable names must be renamed </a:t>
            </a:r>
          </a:p>
          <a:p>
            <a:pPr marL="1028700" lvl="2" indent="-342900">
              <a:buFont typeface="+mj-lt"/>
              <a:buAutoNum type="arabicPeriod"/>
            </a:pPr>
            <a:endParaRPr lang="en-GB" dirty="0"/>
          </a:p>
        </p:txBody>
      </p:sp>
      <p:sp>
        <p:nvSpPr>
          <p:cNvPr id="4" name="Date Placeholder 3"/>
          <p:cNvSpPr>
            <a:spLocks noGrp="1"/>
          </p:cNvSpPr>
          <p:nvPr>
            <p:ph type="dt" sz="half" idx="10"/>
          </p:nvPr>
        </p:nvSpPr>
        <p:spPr/>
        <p:txBody>
          <a:bodyPr/>
          <a:lstStyle/>
          <a:p>
            <a:fld id="{A563904F-BFEC-4AB4-B7B8-D2F0E470C016}"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80</a:t>
            </a:fld>
            <a:endParaRPr lang="en-GB"/>
          </a:p>
        </p:txBody>
      </p:sp>
    </p:spTree>
    <p:extLst>
      <p:ext uri="{BB962C8B-B14F-4D97-AF65-F5344CB8AC3E}">
        <p14:creationId xmlns:p14="http://schemas.microsoft.com/office/powerpoint/2010/main" val="38057932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a:latin typeface="+mn-lt"/>
              </a:rPr>
              <a:t>Adding variables (cont’d)</a:t>
            </a:r>
          </a:p>
        </p:txBody>
      </p:sp>
      <p:sp>
        <p:nvSpPr>
          <p:cNvPr id="3" name="Text Placeholder 2"/>
          <p:cNvSpPr>
            <a:spLocks noGrp="1"/>
          </p:cNvSpPr>
          <p:nvPr>
            <p:ph type="body" idx="1"/>
          </p:nvPr>
        </p:nvSpPr>
        <p:spPr/>
        <p:txBody>
          <a:bodyPr>
            <a:normAutofit/>
          </a:bodyPr>
          <a:lstStyle/>
          <a:p>
            <a:r>
              <a:rPr lang="en-GB" sz="1500" dirty="0"/>
              <a:t>The *_uk1.sav file</a:t>
            </a:r>
          </a:p>
        </p:txBody>
      </p:sp>
      <p:pic>
        <p:nvPicPr>
          <p:cNvPr id="7" name="Content Placeholder 6"/>
          <p:cNvPicPr>
            <a:picLocks noGrp="1" noChangeAspect="1"/>
          </p:cNvPicPr>
          <p:nvPr>
            <p:ph sz="half" idx="2"/>
          </p:nvPr>
        </p:nvPicPr>
        <p:blipFill rotWithShape="1">
          <a:blip r:embed="rId2"/>
          <a:srcRect t="1" r="1646" b="6513"/>
          <a:stretch/>
        </p:blipFill>
        <p:spPr>
          <a:xfrm>
            <a:off x="628650" y="2981328"/>
            <a:ext cx="3634431" cy="835366"/>
          </a:xfrm>
          <a:prstGeom prst="rect">
            <a:avLst/>
          </a:prstGeom>
        </p:spPr>
      </p:pic>
      <p:sp>
        <p:nvSpPr>
          <p:cNvPr id="5" name="Text Placeholder 4"/>
          <p:cNvSpPr>
            <a:spLocks noGrp="1"/>
          </p:cNvSpPr>
          <p:nvPr>
            <p:ph type="body" sz="quarter" idx="3"/>
          </p:nvPr>
        </p:nvSpPr>
        <p:spPr/>
        <p:txBody>
          <a:bodyPr>
            <a:normAutofit/>
          </a:bodyPr>
          <a:lstStyle/>
          <a:p>
            <a:r>
              <a:rPr lang="en-GB" sz="1500" dirty="0"/>
              <a:t>The *_uk2.sav file</a:t>
            </a:r>
          </a:p>
        </p:txBody>
      </p:sp>
      <p:pic>
        <p:nvPicPr>
          <p:cNvPr id="8" name="Content Placeholder 7"/>
          <p:cNvPicPr>
            <a:picLocks noGrp="1" noChangeAspect="1"/>
          </p:cNvPicPr>
          <p:nvPr>
            <p:ph sz="quarter" idx="4"/>
          </p:nvPr>
        </p:nvPicPr>
        <p:blipFill rotWithShape="1">
          <a:blip r:embed="rId3"/>
          <a:srcRect t="20960" r="1658" b="4289"/>
          <a:stretch/>
        </p:blipFill>
        <p:spPr>
          <a:xfrm>
            <a:off x="4629150" y="2981327"/>
            <a:ext cx="3545167" cy="835365"/>
          </a:xfrm>
          <a:prstGeom prst="rect">
            <a:avLst/>
          </a:prstGeom>
        </p:spPr>
      </p:pic>
      <p:sp>
        <p:nvSpPr>
          <p:cNvPr id="4" name="Date Placeholder 3"/>
          <p:cNvSpPr>
            <a:spLocks noGrp="1"/>
          </p:cNvSpPr>
          <p:nvPr>
            <p:ph type="dt" sz="half" idx="10"/>
          </p:nvPr>
        </p:nvSpPr>
        <p:spPr/>
        <p:txBody>
          <a:bodyPr/>
          <a:lstStyle/>
          <a:p>
            <a:fld id="{514AF898-AA75-4A94-B5C1-A2E42F7BA32E}" type="datetime1">
              <a:rPr lang="en-GB" smtClean="0"/>
              <a:t>11/11/2016</a:t>
            </a:fld>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81</a:t>
            </a:fld>
            <a:endParaRPr lang="en-GB"/>
          </a:p>
        </p:txBody>
      </p:sp>
      <p:sp>
        <p:nvSpPr>
          <p:cNvPr id="9" name="Rectangle 8"/>
          <p:cNvSpPr/>
          <p:nvPr/>
        </p:nvSpPr>
        <p:spPr>
          <a:xfrm>
            <a:off x="1365422" y="3173824"/>
            <a:ext cx="2958480" cy="2103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p:cNvSpPr/>
          <p:nvPr/>
        </p:nvSpPr>
        <p:spPr>
          <a:xfrm>
            <a:off x="5339277" y="3606629"/>
            <a:ext cx="2835040" cy="2038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13" name="Elbow Connector 12"/>
          <p:cNvCxnSpPr/>
          <p:nvPr/>
        </p:nvCxnSpPr>
        <p:spPr>
          <a:xfrm>
            <a:off x="4220414" y="3276087"/>
            <a:ext cx="636147" cy="432485"/>
          </a:xfrm>
          <a:prstGeom prst="bentConnector3">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2198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472269"/>
          </a:xfrm>
        </p:spPr>
        <p:txBody>
          <a:bodyPr>
            <a:normAutofit/>
          </a:bodyPr>
          <a:lstStyle/>
          <a:p>
            <a:r>
              <a:rPr lang="en-GB" sz="1800" b="1" dirty="0">
                <a:latin typeface="+mn-lt"/>
              </a:rPr>
              <a:t>To check whether the respondent identifier variable is unique in each file</a:t>
            </a:r>
          </a:p>
        </p:txBody>
      </p:sp>
      <p:sp>
        <p:nvSpPr>
          <p:cNvPr id="3" name="Content Placeholder 2"/>
          <p:cNvSpPr>
            <a:spLocks noGrp="1"/>
          </p:cNvSpPr>
          <p:nvPr>
            <p:ph idx="1"/>
          </p:nvPr>
        </p:nvSpPr>
        <p:spPr>
          <a:xfrm>
            <a:off x="628650" y="2009179"/>
            <a:ext cx="7886700" cy="3263504"/>
          </a:xfrm>
        </p:spPr>
        <p:txBody>
          <a:bodyPr/>
          <a:lstStyle/>
          <a:p>
            <a:pPr lvl="0"/>
            <a:r>
              <a:rPr lang="en-GB" sz="1500" dirty="0"/>
              <a:t>Select </a:t>
            </a:r>
            <a:r>
              <a:rPr lang="en-GB" sz="1500" b="1" dirty="0"/>
              <a:t>Data &gt; Identify Duplicate Cases </a:t>
            </a:r>
            <a:endParaRPr lang="en-GB" sz="1500" dirty="0"/>
          </a:p>
          <a:p>
            <a:pPr lvl="0"/>
            <a:r>
              <a:rPr lang="en-GB" sz="1500" dirty="0"/>
              <a:t>Select the respondent identifier variable and </a:t>
            </a:r>
          </a:p>
          <a:p>
            <a:pPr marL="342900" lvl="1" indent="0">
              <a:buNone/>
            </a:pPr>
            <a:r>
              <a:rPr lang="en-GB" sz="1500" dirty="0"/>
              <a:t>move to ‘Define matching cases by’ box</a:t>
            </a:r>
          </a:p>
          <a:p>
            <a:pPr lvl="0"/>
            <a:r>
              <a:rPr lang="en-GB" sz="1500" dirty="0"/>
              <a:t>Click ‘</a:t>
            </a:r>
            <a:r>
              <a:rPr lang="en-GB" sz="1500" b="1" dirty="0"/>
              <a:t>OK</a:t>
            </a:r>
            <a:r>
              <a:rPr lang="en-GB" sz="1500" dirty="0"/>
              <a:t>’</a:t>
            </a:r>
          </a:p>
          <a:p>
            <a:pPr lvl="0"/>
            <a:r>
              <a:rPr lang="en-GB" sz="1500" dirty="0"/>
              <a:t>Doing this with syntax is much more involved</a:t>
            </a:r>
          </a:p>
          <a:p>
            <a:endParaRPr lang="en-GB" dirty="0"/>
          </a:p>
        </p:txBody>
      </p:sp>
      <p:sp>
        <p:nvSpPr>
          <p:cNvPr id="4" name="Date Placeholder 3"/>
          <p:cNvSpPr>
            <a:spLocks noGrp="1"/>
          </p:cNvSpPr>
          <p:nvPr>
            <p:ph type="dt" sz="half" idx="10"/>
          </p:nvPr>
        </p:nvSpPr>
        <p:spPr/>
        <p:txBody>
          <a:bodyPr/>
          <a:lstStyle/>
          <a:p>
            <a:fld id="{8E9F9E70-0F4C-43CD-894E-0A56EE9F0454}"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82</a:t>
            </a:fld>
            <a:endParaRPr lang="en-GB"/>
          </a:p>
        </p:txBody>
      </p:sp>
      <p:pic>
        <p:nvPicPr>
          <p:cNvPr id="6" name="Picture 5"/>
          <p:cNvPicPr>
            <a:picLocks noChangeAspect="1"/>
          </p:cNvPicPr>
          <p:nvPr/>
        </p:nvPicPr>
        <p:blipFill>
          <a:blip r:embed="rId2"/>
          <a:stretch>
            <a:fillRect/>
          </a:stretch>
        </p:blipFill>
        <p:spPr>
          <a:xfrm>
            <a:off x="5307807" y="1820653"/>
            <a:ext cx="3512344" cy="3669320"/>
          </a:xfrm>
          <a:prstGeom prst="rect">
            <a:avLst/>
          </a:prstGeom>
        </p:spPr>
      </p:pic>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16" y="5272683"/>
            <a:ext cx="4746945" cy="89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82216" y="4949518"/>
            <a:ext cx="756938" cy="323165"/>
          </a:xfrm>
          <a:prstGeom prst="rect">
            <a:avLst/>
          </a:prstGeom>
          <a:noFill/>
        </p:spPr>
        <p:txBody>
          <a:bodyPr wrap="none" rtlCol="0">
            <a:spAutoFit/>
          </a:bodyPr>
          <a:lstStyle/>
          <a:p>
            <a:r>
              <a:rPr lang="en-GB" sz="1500" b="1" dirty="0"/>
              <a:t>Output</a:t>
            </a:r>
          </a:p>
        </p:txBody>
      </p:sp>
    </p:spTree>
    <p:extLst>
      <p:ext uri="{BB962C8B-B14F-4D97-AF65-F5344CB8AC3E}">
        <p14:creationId xmlns:p14="http://schemas.microsoft.com/office/powerpoint/2010/main" val="36925446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131094"/>
            <a:ext cx="7886700" cy="526256"/>
          </a:xfrm>
        </p:spPr>
        <p:txBody>
          <a:bodyPr>
            <a:normAutofit/>
          </a:bodyPr>
          <a:lstStyle/>
          <a:p>
            <a:r>
              <a:rPr lang="en-GB" sz="1800" b="1" dirty="0">
                <a:latin typeface="+mn-lt"/>
              </a:rPr>
              <a:t>Adding variables (cont’d): drop-down menus</a:t>
            </a:r>
          </a:p>
        </p:txBody>
      </p:sp>
      <p:sp>
        <p:nvSpPr>
          <p:cNvPr id="4" name="Content Placeholder 3"/>
          <p:cNvSpPr>
            <a:spLocks noGrp="1"/>
          </p:cNvSpPr>
          <p:nvPr>
            <p:ph sz="half" idx="2"/>
          </p:nvPr>
        </p:nvSpPr>
        <p:spPr>
          <a:xfrm>
            <a:off x="525067" y="1888331"/>
            <a:ext cx="3868340" cy="3531394"/>
          </a:xfrm>
        </p:spPr>
        <p:txBody>
          <a:bodyPr>
            <a:normAutofit/>
          </a:bodyPr>
          <a:lstStyle/>
          <a:p>
            <a:r>
              <a:rPr lang="en-GB" sz="1500" b="1" dirty="0"/>
              <a:t>Data &gt; Merge Files &gt; Add Variables</a:t>
            </a:r>
          </a:p>
          <a:p>
            <a:r>
              <a:rPr lang="en-GB" sz="1500" dirty="0"/>
              <a:t>Select an already open SPSS system file, or an external file, as appropriate</a:t>
            </a:r>
          </a:p>
          <a:p>
            <a:r>
              <a:rPr lang="en-GB" sz="1500" dirty="0"/>
              <a:t>Select ‘</a:t>
            </a:r>
            <a:r>
              <a:rPr lang="en-GB" sz="1500" b="1" dirty="0"/>
              <a:t>Match cases on key variables</a:t>
            </a:r>
            <a:r>
              <a:rPr lang="en-GB" sz="1500" dirty="0"/>
              <a:t>’</a:t>
            </a:r>
          </a:p>
          <a:p>
            <a:r>
              <a:rPr lang="en-GB" sz="1500" dirty="0"/>
              <a:t>Move the case id variable from ‘Excluded variables’ to ‘Key variables’</a:t>
            </a:r>
          </a:p>
          <a:p>
            <a:r>
              <a:rPr lang="en-GB" sz="1500" dirty="0"/>
              <a:t>Click ‘</a:t>
            </a:r>
            <a:r>
              <a:rPr lang="en-GB" sz="1500" b="1" dirty="0"/>
              <a:t>OK</a:t>
            </a:r>
            <a:r>
              <a:rPr lang="en-GB" sz="1500" dirty="0"/>
              <a:t>’</a:t>
            </a:r>
          </a:p>
          <a:p>
            <a:r>
              <a:rPr lang="en-GB" sz="1500" dirty="0"/>
              <a:t>Check and save output data file</a:t>
            </a:r>
          </a:p>
        </p:txBody>
      </p:sp>
      <p:pic>
        <p:nvPicPr>
          <p:cNvPr id="7" name="Content Placeholder 6"/>
          <p:cNvPicPr>
            <a:picLocks noGrp="1" noChangeAspect="1"/>
          </p:cNvPicPr>
          <p:nvPr>
            <p:ph sz="quarter" idx="4"/>
          </p:nvPr>
        </p:nvPicPr>
        <p:blipFill rotWithShape="1">
          <a:blip r:embed="rId2"/>
          <a:stretch/>
        </p:blipFill>
        <p:spPr>
          <a:xfrm>
            <a:off x="4797579" y="2736056"/>
            <a:ext cx="3550533" cy="2763441"/>
          </a:xfrm>
          <a:prstGeom prst="rect">
            <a:avLst/>
          </a:prstGeom>
        </p:spPr>
      </p:pic>
      <p:sp>
        <p:nvSpPr>
          <p:cNvPr id="3" name="Date Placeholder 2"/>
          <p:cNvSpPr>
            <a:spLocks noGrp="1"/>
          </p:cNvSpPr>
          <p:nvPr>
            <p:ph type="dt" sz="half" idx="10"/>
          </p:nvPr>
        </p:nvSpPr>
        <p:spPr/>
        <p:txBody>
          <a:bodyPr/>
          <a:lstStyle/>
          <a:p>
            <a:fld id="{EB014DF4-0EA3-4194-A2F3-77E900EFC9E1}"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83</a:t>
            </a:fld>
            <a:endParaRPr lang="en-GB"/>
          </a:p>
        </p:txBody>
      </p:sp>
    </p:spTree>
    <p:extLst>
      <p:ext uri="{BB962C8B-B14F-4D97-AF65-F5344CB8AC3E}">
        <p14:creationId xmlns:p14="http://schemas.microsoft.com/office/powerpoint/2010/main" val="33780370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b="1" dirty="0">
                <a:latin typeface="+mn-lt"/>
              </a:rPr>
              <a:t>Adding variables (cont’d): syntax</a:t>
            </a:r>
          </a:p>
        </p:txBody>
      </p:sp>
      <p:sp>
        <p:nvSpPr>
          <p:cNvPr id="3" name="Content Placeholder 2"/>
          <p:cNvSpPr>
            <a:spLocks noGrp="1"/>
          </p:cNvSpPr>
          <p:nvPr>
            <p:ph idx="1"/>
          </p:nvPr>
        </p:nvSpPr>
        <p:spPr>
          <a:xfrm>
            <a:off x="628650" y="2125267"/>
            <a:ext cx="7886700" cy="3364706"/>
          </a:xfrm>
        </p:spPr>
        <p:txBody>
          <a:bodyPr/>
          <a:lstStyle/>
          <a:p>
            <a:pPr marL="342900" lvl="1" indent="0">
              <a:buNone/>
            </a:pPr>
            <a:r>
              <a:rPr lang="en-GB" sz="1300" dirty="0" smtClean="0"/>
              <a:t>*Merging ist_corrected_uk1.sav, and ist_corrected_uk2.sav  on '</a:t>
            </a:r>
            <a:r>
              <a:rPr lang="en-GB" sz="1300" dirty="0" err="1" smtClean="0"/>
              <a:t>respno</a:t>
            </a:r>
            <a:r>
              <a:rPr lang="en-GB" sz="1300" dirty="0" smtClean="0"/>
              <a:t>'.</a:t>
            </a:r>
          </a:p>
          <a:p>
            <a:pPr marL="342900" lvl="1" indent="0">
              <a:buNone/>
            </a:pPr>
            <a:r>
              <a:rPr lang="en-GB" sz="1300" dirty="0" smtClean="0"/>
              <a:t>DATASET CLOSE All.</a:t>
            </a:r>
          </a:p>
          <a:p>
            <a:pPr marL="342900" lvl="1" indent="0">
              <a:buNone/>
            </a:pPr>
            <a:r>
              <a:rPr lang="en-GB" sz="1300" dirty="0" smtClean="0"/>
              <a:t>MATCH FILES FILE= "[path]\ ist_corrected_uk1.sav "</a:t>
            </a:r>
          </a:p>
          <a:p>
            <a:pPr marL="342900" lvl="1" indent="0">
              <a:buNone/>
            </a:pPr>
            <a:r>
              <a:rPr lang="en-GB" sz="1300" dirty="0" smtClean="0"/>
              <a:t> /FILE="[path]\ist_corrected_uk2.sav "</a:t>
            </a:r>
          </a:p>
          <a:p>
            <a:pPr marL="342900" lvl="1" indent="0">
              <a:buNone/>
            </a:pPr>
            <a:r>
              <a:rPr lang="en-GB" sz="1300" dirty="0" smtClean="0"/>
              <a:t> /BY </a:t>
            </a:r>
            <a:r>
              <a:rPr lang="en-GB" sz="1300" dirty="0" err="1" smtClean="0"/>
              <a:t>respno</a:t>
            </a:r>
            <a:r>
              <a:rPr lang="en-GB" sz="1300" dirty="0" smtClean="0"/>
              <a:t>.</a:t>
            </a:r>
          </a:p>
          <a:p>
            <a:pPr marL="342900" lvl="1" indent="0">
              <a:buNone/>
            </a:pPr>
            <a:r>
              <a:rPr lang="en-GB" sz="1300" dirty="0" smtClean="0"/>
              <a:t>EXECUTE.</a:t>
            </a:r>
          </a:p>
          <a:p>
            <a:pPr marL="342900" lvl="1" indent="0">
              <a:buNone/>
            </a:pPr>
            <a:r>
              <a:rPr lang="en-GB" sz="1300" dirty="0" smtClean="0"/>
              <a:t>SAVE OUTFILE ="[path]\ </a:t>
            </a:r>
            <a:r>
              <a:rPr lang="en-GB" sz="1300" dirty="0" err="1" smtClean="0"/>
              <a:t>ist_corrected_uk.sav</a:t>
            </a:r>
            <a:r>
              <a:rPr lang="en-GB" sz="1300" dirty="0" smtClean="0"/>
              <a:t>" /   KEEP=all / MAP.</a:t>
            </a:r>
          </a:p>
          <a:p>
            <a:endParaRPr lang="en-GB" dirty="0"/>
          </a:p>
        </p:txBody>
      </p:sp>
      <p:sp>
        <p:nvSpPr>
          <p:cNvPr id="6" name="Date Placeholder 5"/>
          <p:cNvSpPr>
            <a:spLocks noGrp="1"/>
          </p:cNvSpPr>
          <p:nvPr>
            <p:ph type="dt" sz="half" idx="10"/>
          </p:nvPr>
        </p:nvSpPr>
        <p:spPr/>
        <p:txBody>
          <a:bodyPr/>
          <a:lstStyle/>
          <a:p>
            <a:fld id="{873626BC-A026-4F7D-8D7F-507D9D31C243}" type="datetime1">
              <a:rPr lang="en-GB" smtClean="0"/>
              <a:t>11/11/2016</a:t>
            </a:fld>
            <a:endParaRPr lang="en-GB"/>
          </a:p>
        </p:txBody>
      </p:sp>
      <p:sp>
        <p:nvSpPr>
          <p:cNvPr id="7" name="Slide Number Placeholder 6"/>
          <p:cNvSpPr>
            <a:spLocks noGrp="1"/>
          </p:cNvSpPr>
          <p:nvPr>
            <p:ph type="sldNum" sz="quarter" idx="12"/>
          </p:nvPr>
        </p:nvSpPr>
        <p:spPr/>
        <p:txBody>
          <a:bodyPr/>
          <a:lstStyle/>
          <a:p>
            <a:fld id="{62A7262D-BD2D-4120-AA33-513B60EDCA13}" type="slidenum">
              <a:rPr lang="en-GB" smtClean="0"/>
              <a:t>84</a:t>
            </a:fld>
            <a:endParaRPr lang="en-GB"/>
          </a:p>
        </p:txBody>
      </p:sp>
      <p:sp>
        <p:nvSpPr>
          <p:cNvPr id="4" name="TextBox 3"/>
          <p:cNvSpPr txBox="1"/>
          <p:nvPr/>
        </p:nvSpPr>
        <p:spPr>
          <a:xfrm>
            <a:off x="4695825" y="4317637"/>
            <a:ext cx="3429000" cy="553998"/>
          </a:xfrm>
          <a:prstGeom prst="rect">
            <a:avLst/>
          </a:prstGeom>
          <a:noFill/>
        </p:spPr>
        <p:txBody>
          <a:bodyPr wrap="square" rtlCol="0">
            <a:spAutoFit/>
          </a:bodyPr>
          <a:lstStyle/>
          <a:p>
            <a:r>
              <a:rPr lang="en-GB" sz="1500" dirty="0"/>
              <a:t>This subcommand produces a list of all the variables in the saved data file</a:t>
            </a:r>
          </a:p>
        </p:txBody>
      </p:sp>
      <p:sp>
        <p:nvSpPr>
          <p:cNvPr id="5" name="Rectangle 4"/>
          <p:cNvSpPr/>
          <p:nvPr/>
        </p:nvSpPr>
        <p:spPr>
          <a:xfrm>
            <a:off x="952500" y="2125266"/>
            <a:ext cx="5781675" cy="19895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p:cNvSpPr/>
          <p:nvPr/>
        </p:nvSpPr>
        <p:spPr>
          <a:xfrm>
            <a:off x="5043101" y="3542136"/>
            <a:ext cx="504825" cy="314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Up Arrow 9"/>
          <p:cNvSpPr/>
          <p:nvPr/>
        </p:nvSpPr>
        <p:spPr>
          <a:xfrm>
            <a:off x="5211788" y="3990285"/>
            <a:ext cx="167450" cy="2490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p:nvSpPr>
        <p:spPr>
          <a:xfrm>
            <a:off x="1013254" y="2624523"/>
            <a:ext cx="947866" cy="209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4372426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1131094"/>
            <a:ext cx="7886700" cy="706949"/>
          </a:xfrm>
        </p:spPr>
        <p:txBody>
          <a:bodyPr/>
          <a:lstStyle/>
          <a:p>
            <a:r>
              <a:rPr lang="en-GB" sz="1800" b="1" dirty="0">
                <a:latin typeface="+mn-lt"/>
              </a:rPr>
              <a:t>Adding cases from another data file: drop-down menus</a:t>
            </a:r>
          </a:p>
        </p:txBody>
      </p:sp>
      <p:sp>
        <p:nvSpPr>
          <p:cNvPr id="3" name="Content Placeholder 2"/>
          <p:cNvSpPr>
            <a:spLocks noGrp="1"/>
          </p:cNvSpPr>
          <p:nvPr>
            <p:ph idx="1"/>
          </p:nvPr>
        </p:nvSpPr>
        <p:spPr>
          <a:xfrm>
            <a:off x="333375" y="1964531"/>
            <a:ext cx="7886700" cy="3826669"/>
          </a:xfrm>
        </p:spPr>
        <p:txBody>
          <a:bodyPr>
            <a:normAutofit/>
          </a:bodyPr>
          <a:lstStyle/>
          <a:p>
            <a:r>
              <a:rPr lang="en-GB" sz="1500" dirty="0"/>
              <a:t>Open the ‘ist_corrected_eu15.sav’ (</a:t>
            </a:r>
            <a:r>
              <a:rPr lang="en-GB" sz="1500" b="1" dirty="0"/>
              <a:t>File &gt; Open &gt; Data</a:t>
            </a:r>
            <a:r>
              <a:rPr lang="en-GB" sz="1500" dirty="0"/>
              <a:t>)</a:t>
            </a:r>
          </a:p>
          <a:p>
            <a:r>
              <a:rPr lang="en-GB" sz="1500" dirty="0"/>
              <a:t>Select </a:t>
            </a:r>
            <a:r>
              <a:rPr lang="en-GB" sz="1500" b="1" dirty="0"/>
              <a:t>Data &gt; Merge files &gt; Add cases</a:t>
            </a:r>
            <a:endParaRPr lang="en-GB" sz="1500" dirty="0"/>
          </a:p>
        </p:txBody>
      </p:sp>
      <p:sp>
        <p:nvSpPr>
          <p:cNvPr id="4" name="Date Placeholder 3"/>
          <p:cNvSpPr>
            <a:spLocks noGrp="1"/>
          </p:cNvSpPr>
          <p:nvPr>
            <p:ph type="dt" sz="half" idx="10"/>
          </p:nvPr>
        </p:nvSpPr>
        <p:spPr/>
        <p:txBody>
          <a:bodyPr/>
          <a:lstStyle/>
          <a:p>
            <a:fld id="{08F0B8BE-E5E0-4AA7-9CB7-B8292545B09C}"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85</a:t>
            </a:fld>
            <a:endParaRPr lang="en-GB"/>
          </a:p>
        </p:txBody>
      </p:sp>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950" y="2819401"/>
            <a:ext cx="4819316" cy="2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28650" y="5221025"/>
            <a:ext cx="6776792" cy="300082"/>
          </a:xfrm>
          <a:prstGeom prst="rect">
            <a:avLst/>
          </a:prstGeom>
          <a:noFill/>
        </p:spPr>
        <p:txBody>
          <a:bodyPr wrap="none" rtlCol="0">
            <a:spAutoFit/>
          </a:bodyPr>
          <a:lstStyle/>
          <a:p>
            <a:r>
              <a:rPr lang="en-GB" sz="1350" dirty="0"/>
              <a:t>Note: recodes performed in </a:t>
            </a:r>
            <a:r>
              <a:rPr lang="en-GB" sz="1350" dirty="0" err="1"/>
              <a:t>ist_corrected_uk.sav</a:t>
            </a:r>
            <a:r>
              <a:rPr lang="en-GB" sz="1350" dirty="0"/>
              <a:t>’ will NOT be applied across the added cases.</a:t>
            </a:r>
          </a:p>
        </p:txBody>
      </p:sp>
    </p:spTree>
    <p:extLst>
      <p:ext uri="{BB962C8B-B14F-4D97-AF65-F5344CB8AC3E}">
        <p14:creationId xmlns:p14="http://schemas.microsoft.com/office/powerpoint/2010/main" val="19224545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a:latin typeface="+mn-lt"/>
              </a:rPr>
              <a:t>Adding cases: drop-down menus (cont’d)</a:t>
            </a:r>
          </a:p>
        </p:txBody>
      </p:sp>
      <p:sp>
        <p:nvSpPr>
          <p:cNvPr id="4" name="Content Placeholder 3"/>
          <p:cNvSpPr>
            <a:spLocks noGrp="1"/>
          </p:cNvSpPr>
          <p:nvPr>
            <p:ph sz="half" idx="1"/>
          </p:nvPr>
        </p:nvSpPr>
        <p:spPr>
          <a:xfrm>
            <a:off x="628650" y="2125266"/>
            <a:ext cx="3886200" cy="3263504"/>
          </a:xfrm>
        </p:spPr>
        <p:txBody>
          <a:bodyPr>
            <a:normAutofit/>
          </a:bodyPr>
          <a:lstStyle/>
          <a:p>
            <a:pPr marL="0" indent="0">
              <a:buNone/>
            </a:pPr>
            <a:r>
              <a:rPr lang="en-GB" sz="1500" dirty="0"/>
              <a:t>Variables must match on several aspects in order to be ‘paired’ between the two files: </a:t>
            </a:r>
          </a:p>
          <a:p>
            <a:pPr marL="685800" lvl="1" indent="-342900">
              <a:buFont typeface="+mj-lt"/>
              <a:buAutoNum type="alphaLcPeriod"/>
            </a:pPr>
            <a:r>
              <a:rPr lang="en-GB" sz="1500" dirty="0"/>
              <a:t> the variable names match is case sensitive, </a:t>
            </a:r>
          </a:p>
          <a:p>
            <a:pPr marL="685800" lvl="1" indent="-342900">
              <a:buFont typeface="+mj-lt"/>
              <a:buAutoNum type="alphaLcPeriod"/>
            </a:pPr>
            <a:r>
              <a:rPr lang="en-GB" sz="1500" dirty="0"/>
              <a:t> both variables in both files must be the same type (string or numeric); string variables are flagged by ‘&gt;’, </a:t>
            </a:r>
          </a:p>
          <a:p>
            <a:pPr marL="685800" lvl="1" indent="-342900">
              <a:buFont typeface="+mj-lt"/>
              <a:buAutoNum type="alphaLcPeriod"/>
            </a:pPr>
            <a:r>
              <a:rPr lang="en-GB" sz="1500" dirty="0"/>
              <a:t> variables must have the same </a:t>
            </a:r>
            <a:r>
              <a:rPr lang="en-GB" sz="1500" dirty="0" smtClean="0"/>
              <a:t>width</a:t>
            </a:r>
          </a:p>
          <a:p>
            <a:pPr marL="685800" lvl="1" indent="-342900">
              <a:buFont typeface="+mj-lt"/>
              <a:buAutoNum type="alphaLcPeriod"/>
            </a:pPr>
            <a:r>
              <a:rPr lang="en-GB" sz="1500" dirty="0" smtClean="0"/>
              <a:t>unpaired variables can be added to the output dataset, but will have missing values for records in which they do not occur</a:t>
            </a:r>
            <a:r>
              <a:rPr lang="en-GB" sz="1500" dirty="0" smtClean="0"/>
              <a:t>. </a:t>
            </a:r>
            <a:endParaRPr lang="en-GB" sz="1500" dirty="0"/>
          </a:p>
          <a:p>
            <a:endParaRPr lang="en-GB" dirty="0"/>
          </a:p>
        </p:txBody>
      </p:sp>
      <p:sp>
        <p:nvSpPr>
          <p:cNvPr id="3" name="Date Placeholder 2"/>
          <p:cNvSpPr>
            <a:spLocks noGrp="1"/>
          </p:cNvSpPr>
          <p:nvPr>
            <p:ph type="dt" sz="half" idx="10"/>
          </p:nvPr>
        </p:nvSpPr>
        <p:spPr/>
        <p:txBody>
          <a:bodyPr/>
          <a:lstStyle/>
          <a:p>
            <a:fld id="{36C22580-BFBD-4130-979E-83FD0F08C95D}"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86</a:t>
            </a:fld>
            <a:endParaRPr lang="en-GB"/>
          </a:p>
        </p:txBody>
      </p:sp>
      <p:pic>
        <p:nvPicPr>
          <p:cNvPr id="307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277" y="1876425"/>
            <a:ext cx="4054790" cy="336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0829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b="1" dirty="0">
                <a:latin typeface="+mn-lt"/>
              </a:rPr>
              <a:t>Adding cases: syntax</a:t>
            </a:r>
          </a:p>
        </p:txBody>
      </p:sp>
      <p:sp>
        <p:nvSpPr>
          <p:cNvPr id="3" name="Content Placeholder 2"/>
          <p:cNvSpPr>
            <a:spLocks noGrp="1"/>
          </p:cNvSpPr>
          <p:nvPr>
            <p:ph idx="1"/>
          </p:nvPr>
        </p:nvSpPr>
        <p:spPr>
          <a:xfrm>
            <a:off x="628650" y="2057401"/>
            <a:ext cx="7886700" cy="3432572"/>
          </a:xfrm>
        </p:spPr>
        <p:txBody>
          <a:bodyPr>
            <a:normAutofit/>
          </a:bodyPr>
          <a:lstStyle/>
          <a:p>
            <a:pPr marL="0" indent="0">
              <a:buNone/>
            </a:pPr>
            <a:r>
              <a:rPr lang="en-GB" sz="1300" dirty="0"/>
              <a:t>*Add EU15 cases.</a:t>
            </a:r>
          </a:p>
          <a:p>
            <a:pPr marL="0" indent="0">
              <a:buNone/>
            </a:pPr>
            <a:r>
              <a:rPr lang="en-GB" sz="1300" dirty="0"/>
              <a:t>DATASET ACTIVATE DataSet2.</a:t>
            </a:r>
          </a:p>
          <a:p>
            <a:pPr marL="0" indent="0">
              <a:buNone/>
            </a:pPr>
            <a:r>
              <a:rPr lang="en-GB" sz="1300" dirty="0"/>
              <a:t>ADD FILES /FILE=*</a:t>
            </a:r>
          </a:p>
          <a:p>
            <a:pPr marL="0" indent="0">
              <a:buNone/>
            </a:pPr>
            <a:r>
              <a:rPr lang="en-GB" sz="1300" dirty="0"/>
              <a:t>  /RENAME (deficits </a:t>
            </a:r>
            <a:r>
              <a:rPr lang="en-GB" sz="1300" dirty="0" err="1"/>
              <a:t>DLACE_recm</a:t>
            </a:r>
            <a:r>
              <a:rPr lang="en-GB" sz="1300" dirty="0"/>
              <a:t> </a:t>
            </a:r>
            <a:r>
              <a:rPr lang="en-GB" sz="1300" dirty="0" err="1"/>
              <a:t>DPLACE_r</a:t>
            </a:r>
            <a:r>
              <a:rPr lang="en-GB" sz="1300" dirty="0"/>
              <a:t> </a:t>
            </a:r>
            <a:r>
              <a:rPr lang="en-GB" sz="1300" dirty="0" err="1"/>
              <a:t>DPLACE_recm</a:t>
            </a:r>
            <a:r>
              <a:rPr lang="en-GB" sz="1300" dirty="0"/>
              <a:t> </a:t>
            </a:r>
            <a:r>
              <a:rPr lang="en-GB" sz="1300" dirty="0" err="1"/>
              <a:t>DPLACE_syn</a:t>
            </a:r>
            <a:r>
              <a:rPr lang="en-GB" sz="1300" dirty="0"/>
              <a:t> </a:t>
            </a:r>
            <a:r>
              <a:rPr lang="en-GB" sz="1300" dirty="0" err="1"/>
              <a:t>PrimaryLast</a:t>
            </a:r>
            <a:r>
              <a:rPr lang="en-GB" sz="1300" dirty="0"/>
              <a:t> </a:t>
            </a:r>
          </a:p>
          <a:p>
            <a:pPr marL="0" indent="0">
              <a:buNone/>
            </a:pPr>
            <a:r>
              <a:rPr lang="en-GB" sz="1300" dirty="0"/>
              <a:t>    </a:t>
            </a:r>
            <a:r>
              <a:rPr lang="en-GB" sz="1300" dirty="0" err="1"/>
              <a:t>RCONSC_r</a:t>
            </a:r>
            <a:r>
              <a:rPr lang="en-GB" sz="1300" dirty="0"/>
              <a:t> rdef1_r rdef2_r  rdef3_r rdef4_r rdef5_r rdef6_r rdef7_r rdef8_r </a:t>
            </a:r>
            <a:r>
              <a:rPr lang="en-GB" sz="1300" dirty="0" err="1"/>
              <a:t>SEX_r</a:t>
            </a:r>
            <a:r>
              <a:rPr lang="en-GB" sz="1300" dirty="0"/>
              <a:t>=d0 d1 </a:t>
            </a:r>
          </a:p>
          <a:p>
            <a:pPr marL="0" indent="0">
              <a:buNone/>
            </a:pPr>
            <a:r>
              <a:rPr lang="en-GB" sz="1300" dirty="0"/>
              <a:t>    d2 d3 d4 d5 d6 d7 d8 d9 d10 d11 d12 d13 d14 d15)</a:t>
            </a:r>
          </a:p>
          <a:p>
            <a:pPr marL="0" indent="0">
              <a:buNone/>
            </a:pPr>
            <a:r>
              <a:rPr lang="en-GB" sz="1300" dirty="0"/>
              <a:t>  /FILE='DataSet1'</a:t>
            </a:r>
          </a:p>
          <a:p>
            <a:pPr marL="0" indent="0">
              <a:buNone/>
            </a:pPr>
            <a:r>
              <a:rPr lang="en-GB" sz="1300" dirty="0"/>
              <a:t>  /DROP=d0 d1 d2 d3 d4 d5 d6 d7 d8 d9 d10 d11 d12 d13 d14 d15.</a:t>
            </a:r>
          </a:p>
          <a:p>
            <a:pPr marL="0" indent="0">
              <a:buNone/>
            </a:pPr>
            <a:r>
              <a:rPr lang="en-GB" sz="1300" dirty="0"/>
              <a:t>EXECUTE.</a:t>
            </a:r>
          </a:p>
          <a:p>
            <a:endParaRPr lang="en-GB" dirty="0"/>
          </a:p>
        </p:txBody>
      </p:sp>
      <p:sp>
        <p:nvSpPr>
          <p:cNvPr id="4" name="Date Placeholder 3"/>
          <p:cNvSpPr>
            <a:spLocks noGrp="1"/>
          </p:cNvSpPr>
          <p:nvPr>
            <p:ph type="dt" sz="half" idx="10"/>
          </p:nvPr>
        </p:nvSpPr>
        <p:spPr/>
        <p:txBody>
          <a:bodyPr/>
          <a:lstStyle/>
          <a:p>
            <a:fld id="{B23D24B5-B59B-438E-8E11-D83F58281710}" type="datetime1">
              <a:rPr lang="en-GB" smtClean="0"/>
              <a:t>11/11/2016</a:t>
            </a:fld>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87</a:t>
            </a:fld>
            <a:endParaRPr lang="en-GB"/>
          </a:p>
        </p:txBody>
      </p:sp>
      <p:sp>
        <p:nvSpPr>
          <p:cNvPr id="5" name="Rectangle 4"/>
          <p:cNvSpPr/>
          <p:nvPr/>
        </p:nvSpPr>
        <p:spPr>
          <a:xfrm>
            <a:off x="628650" y="2057400"/>
            <a:ext cx="7134225" cy="2695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Box 6"/>
          <p:cNvSpPr txBox="1"/>
          <p:nvPr/>
        </p:nvSpPr>
        <p:spPr>
          <a:xfrm>
            <a:off x="628650" y="4982974"/>
            <a:ext cx="7798225" cy="300082"/>
          </a:xfrm>
          <a:prstGeom prst="rect">
            <a:avLst/>
          </a:prstGeom>
          <a:noFill/>
        </p:spPr>
        <p:txBody>
          <a:bodyPr wrap="none" rtlCol="0">
            <a:spAutoFit/>
          </a:bodyPr>
          <a:lstStyle/>
          <a:p>
            <a:r>
              <a:rPr lang="en-GB" sz="1350"/>
              <a:t>SPSS’s default is to first rename all unmatched variables, and then DROP them from the resulting merged file</a:t>
            </a:r>
            <a:endParaRPr lang="en-GB" sz="1350" dirty="0"/>
          </a:p>
        </p:txBody>
      </p:sp>
      <p:sp>
        <p:nvSpPr>
          <p:cNvPr id="8" name="Rectangle 7"/>
          <p:cNvSpPr/>
          <p:nvPr/>
        </p:nvSpPr>
        <p:spPr>
          <a:xfrm>
            <a:off x="628650" y="2647950"/>
            <a:ext cx="866775" cy="266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n>
                <a:solidFill>
                  <a:srgbClr val="FF0000"/>
                </a:solidFill>
              </a:ln>
              <a:noFill/>
            </a:endParaRPr>
          </a:p>
        </p:txBody>
      </p:sp>
    </p:spTree>
    <p:extLst>
      <p:ext uri="{BB962C8B-B14F-4D97-AF65-F5344CB8AC3E}">
        <p14:creationId xmlns:p14="http://schemas.microsoft.com/office/powerpoint/2010/main" val="7366377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59258"/>
            <a:ext cx="7886700" cy="586979"/>
          </a:xfrm>
        </p:spPr>
        <p:txBody>
          <a:bodyPr>
            <a:normAutofit/>
          </a:bodyPr>
          <a:lstStyle/>
          <a:p>
            <a:r>
              <a:rPr lang="en-GB" sz="1800" b="1" dirty="0">
                <a:latin typeface="+mn-lt"/>
              </a:rPr>
              <a:t>Moving data among formats</a:t>
            </a:r>
          </a:p>
        </p:txBody>
      </p:sp>
      <p:sp>
        <p:nvSpPr>
          <p:cNvPr id="3" name="Content Placeholder 2"/>
          <p:cNvSpPr>
            <a:spLocks noGrp="1"/>
          </p:cNvSpPr>
          <p:nvPr>
            <p:ph idx="1"/>
          </p:nvPr>
        </p:nvSpPr>
        <p:spPr/>
        <p:txBody>
          <a:bodyPr>
            <a:normAutofit/>
          </a:bodyPr>
          <a:lstStyle/>
          <a:p>
            <a:pPr marL="0" indent="0">
              <a:buNone/>
            </a:pPr>
            <a:r>
              <a:rPr lang="en-GB" sz="1500" dirty="0"/>
              <a:t>Several options:</a:t>
            </a:r>
          </a:p>
          <a:p>
            <a:pPr marL="342900" indent="-342900">
              <a:buFont typeface="+mj-lt"/>
              <a:buAutoNum type="arabicPeriod"/>
            </a:pPr>
            <a:r>
              <a:rPr lang="en-GB" sz="1350" dirty="0"/>
              <a:t>Software packages such as </a:t>
            </a:r>
            <a:r>
              <a:rPr lang="en-GB" sz="1350" b="1" dirty="0" err="1"/>
              <a:t>StatTransfer</a:t>
            </a:r>
            <a:r>
              <a:rPr lang="en-GB" sz="1350" dirty="0"/>
              <a:t> convert data files among a wide variety of different software dependant and generic formats (with/without syntax files to read into other formats). The Data Library has </a:t>
            </a:r>
            <a:r>
              <a:rPr lang="en-GB" sz="1350" dirty="0" err="1"/>
              <a:t>StatTransfer</a:t>
            </a:r>
            <a:r>
              <a:rPr lang="en-GB" sz="1350" dirty="0"/>
              <a:t> and can help with this.</a:t>
            </a:r>
          </a:p>
          <a:p>
            <a:pPr marL="342900" indent="-342900">
              <a:buFont typeface="+mj-lt"/>
              <a:buAutoNum type="arabicPeriod"/>
            </a:pPr>
            <a:r>
              <a:rPr lang="en-GB" sz="1350" dirty="0"/>
              <a:t>Software packages such as </a:t>
            </a:r>
            <a:r>
              <a:rPr lang="en-GB" sz="1350" b="1" dirty="0"/>
              <a:t>SledgeHammer</a:t>
            </a:r>
            <a:r>
              <a:rPr lang="en-GB" sz="1350" dirty="0"/>
              <a:t>, and </a:t>
            </a:r>
            <a:r>
              <a:rPr lang="en-GB" sz="1350" b="1" dirty="0" err="1"/>
              <a:t>Colectica</a:t>
            </a:r>
            <a:r>
              <a:rPr lang="en-GB" sz="1350" dirty="0"/>
              <a:t> will write a generic format (usually .csv) and a </a:t>
            </a:r>
            <a:r>
              <a:rPr lang="en-GB" sz="1350" dirty="0" err="1"/>
              <a:t>DDI</a:t>
            </a:r>
            <a:r>
              <a:rPr lang="en-GB" sz="1350" dirty="0"/>
              <a:t>-standard .xml metadata file. The Data Library has SledgeHammer, and can help with this.</a:t>
            </a:r>
          </a:p>
          <a:p>
            <a:pPr marL="342900" indent="-342900">
              <a:buFont typeface="+mj-lt"/>
              <a:buAutoNum type="arabicPeriod"/>
            </a:pPr>
            <a:r>
              <a:rPr lang="en-GB" sz="1350" dirty="0"/>
              <a:t>Many statistical software packages can read in an SPSS system file (*.</a:t>
            </a:r>
            <a:r>
              <a:rPr lang="en-GB" sz="1350" dirty="0" err="1"/>
              <a:t>sav</a:t>
            </a:r>
            <a:r>
              <a:rPr lang="en-GB" sz="1350" dirty="0"/>
              <a:t>)</a:t>
            </a:r>
          </a:p>
          <a:p>
            <a:pPr marL="342900" indent="-342900">
              <a:buFont typeface="+mj-lt"/>
              <a:buAutoNum type="arabicPeriod"/>
            </a:pPr>
            <a:r>
              <a:rPr lang="en-GB" sz="1350" dirty="0"/>
              <a:t>Use SPSS menus: </a:t>
            </a:r>
            <a:r>
              <a:rPr lang="en-GB" sz="1350" b="1" dirty="0"/>
              <a:t>File &gt; Save as </a:t>
            </a:r>
            <a:r>
              <a:rPr lang="en-GB" sz="1350" dirty="0"/>
              <a:t>to write tab-delimited, comma-delimited (*.csv), or fixed field </a:t>
            </a:r>
            <a:r>
              <a:rPr lang="en-GB" sz="1350" dirty="0" err="1"/>
              <a:t>ascii</a:t>
            </a:r>
            <a:r>
              <a:rPr lang="en-GB" sz="1350" dirty="0"/>
              <a:t> formats</a:t>
            </a:r>
          </a:p>
          <a:p>
            <a:pPr marL="342900" indent="-342900">
              <a:buFont typeface="+mj-lt"/>
              <a:buAutoNum type="arabicPeriod"/>
            </a:pPr>
            <a:r>
              <a:rPr lang="en-GB" sz="1350" dirty="0"/>
              <a:t>Use SPSS syntax to write out one of a number of other software-specific output formats (see Appendix D of the workshop </a:t>
            </a:r>
            <a:r>
              <a:rPr lang="en-GB" sz="1350" dirty="0" err="1"/>
              <a:t>handout</a:t>
            </a:r>
            <a:r>
              <a:rPr lang="en-GB" sz="1350" dirty="0"/>
              <a:t>) </a:t>
            </a:r>
          </a:p>
          <a:p>
            <a:pPr marL="342900" indent="-342900">
              <a:buFont typeface="+mj-lt"/>
              <a:buAutoNum type="arabicPeriod"/>
            </a:pPr>
            <a:r>
              <a:rPr lang="en-GB" sz="1350" dirty="0"/>
              <a:t>NB: SPSS no longer writes SPSS syntax files</a:t>
            </a:r>
          </a:p>
          <a:p>
            <a:pPr marL="0" indent="0">
              <a:buNone/>
            </a:pPr>
            <a:endParaRPr lang="en-GB" sz="1350" dirty="0"/>
          </a:p>
        </p:txBody>
      </p:sp>
      <p:sp>
        <p:nvSpPr>
          <p:cNvPr id="4" name="Date Placeholder 3"/>
          <p:cNvSpPr>
            <a:spLocks noGrp="1"/>
          </p:cNvSpPr>
          <p:nvPr>
            <p:ph type="dt" sz="half" idx="10"/>
          </p:nvPr>
        </p:nvSpPr>
        <p:spPr/>
        <p:txBody>
          <a:bodyPr/>
          <a:lstStyle/>
          <a:p>
            <a:fld id="{EC426D76-1116-4BA1-8F27-DD0A1275D302}"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88</a:t>
            </a:fld>
            <a:endParaRPr lang="en-GB" dirty="0"/>
          </a:p>
        </p:txBody>
      </p:sp>
    </p:spTree>
    <p:extLst>
      <p:ext uri="{BB962C8B-B14F-4D97-AF65-F5344CB8AC3E}">
        <p14:creationId xmlns:p14="http://schemas.microsoft.com/office/powerpoint/2010/main" val="14041486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745331"/>
          </a:xfrm>
        </p:spPr>
        <p:txBody>
          <a:bodyPr>
            <a:normAutofit/>
          </a:bodyPr>
          <a:lstStyle/>
          <a:p>
            <a:r>
              <a:rPr lang="en-GB" sz="1800" b="1" dirty="0">
                <a:latin typeface="+mn-lt"/>
              </a:rPr>
              <a:t>Outputting the data in a generic format: drop-down menus</a:t>
            </a:r>
          </a:p>
        </p:txBody>
      </p:sp>
      <p:sp>
        <p:nvSpPr>
          <p:cNvPr id="4" name="Date Placeholder 3"/>
          <p:cNvSpPr>
            <a:spLocks noGrp="1"/>
          </p:cNvSpPr>
          <p:nvPr>
            <p:ph type="dt" sz="half" idx="10"/>
          </p:nvPr>
        </p:nvSpPr>
        <p:spPr/>
        <p:txBody>
          <a:bodyPr/>
          <a:lstStyle/>
          <a:p>
            <a:fld id="{45AA11C0-F74C-41AA-870F-DBC488486045}"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89</a:t>
            </a:fld>
            <a:endParaRPr lang="en-GB"/>
          </a:p>
        </p:txBody>
      </p:sp>
      <p:pic>
        <p:nvPicPr>
          <p:cNvPr id="4098" name="Picture 1"/>
          <p:cNvPicPr>
            <a:picLocks noChangeAspect="1" noChangeArrowheads="1"/>
          </p:cNvPicPr>
          <p:nvPr/>
        </p:nvPicPr>
        <p:blipFill>
          <a:blip r:embed="rId2">
            <a:extLst>
              <a:ext uri="{28A0092B-C50C-407E-A947-70E740481C1C}">
                <a14:useLocalDpi xmlns:a14="http://schemas.microsoft.com/office/drawing/2010/main" val="0"/>
              </a:ext>
            </a:extLst>
          </a:blip>
          <a:srcRect l="34692" t="32945" r="33333" b="26483"/>
          <a:stretch>
            <a:fillRect/>
          </a:stretch>
        </p:blipFill>
        <p:spPr bwMode="auto">
          <a:xfrm>
            <a:off x="2786449" y="1990011"/>
            <a:ext cx="4821194" cy="301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28649" y="1990011"/>
            <a:ext cx="1653231" cy="323165"/>
          </a:xfrm>
          <a:prstGeom prst="rect">
            <a:avLst/>
          </a:prstGeom>
          <a:noFill/>
        </p:spPr>
        <p:txBody>
          <a:bodyPr wrap="square" rtlCol="0">
            <a:spAutoFit/>
          </a:bodyPr>
          <a:lstStyle/>
          <a:p>
            <a:pPr marL="257175" indent="-257175">
              <a:buFont typeface="Arial" panose="020B0604020202020204" pitchFamily="34" charset="0"/>
              <a:buChar char="•"/>
            </a:pPr>
            <a:r>
              <a:rPr lang="en-GB" sz="1500" b="1" dirty="0"/>
              <a:t>File &gt; </a:t>
            </a:r>
            <a:r>
              <a:rPr lang="en-GB" sz="1500" b="1" dirty="0" smtClean="0"/>
              <a:t>Save as</a:t>
            </a:r>
            <a:endParaRPr lang="en-GB" sz="1500" dirty="0"/>
          </a:p>
        </p:txBody>
      </p:sp>
    </p:spTree>
    <p:extLst>
      <p:ext uri="{BB962C8B-B14F-4D97-AF65-F5344CB8AC3E}">
        <p14:creationId xmlns:p14="http://schemas.microsoft.com/office/powerpoint/2010/main" val="1435497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11652" y="3329277"/>
            <a:ext cx="4521994" cy="1978819"/>
          </a:xfrm>
          <a:prstGeom prst="rect">
            <a:avLst/>
          </a:prstGeom>
        </p:spPr>
      </p:pic>
      <p:pic>
        <p:nvPicPr>
          <p:cNvPr id="4" name="Picture 3"/>
          <p:cNvPicPr>
            <a:picLocks noChangeAspect="1"/>
          </p:cNvPicPr>
          <p:nvPr/>
        </p:nvPicPr>
        <p:blipFill rotWithShape="1">
          <a:blip r:embed="rId3"/>
          <a:srcRect t="2478" b="3228"/>
          <a:stretch/>
        </p:blipFill>
        <p:spPr>
          <a:xfrm>
            <a:off x="240957" y="1098207"/>
            <a:ext cx="7315200" cy="1940011"/>
          </a:xfrm>
          <a:prstGeom prst="rect">
            <a:avLst/>
          </a:prstGeom>
        </p:spPr>
      </p:pic>
      <p:sp>
        <p:nvSpPr>
          <p:cNvPr id="5" name="TextBox 4"/>
          <p:cNvSpPr txBox="1"/>
          <p:nvPr/>
        </p:nvSpPr>
        <p:spPr>
          <a:xfrm>
            <a:off x="361950" y="3853763"/>
            <a:ext cx="3342618" cy="369332"/>
          </a:xfrm>
          <a:prstGeom prst="rect">
            <a:avLst/>
          </a:prstGeom>
          <a:noFill/>
        </p:spPr>
        <p:txBody>
          <a:bodyPr wrap="square" rtlCol="0">
            <a:spAutoFit/>
          </a:bodyPr>
          <a:lstStyle/>
          <a:p>
            <a:r>
              <a:rPr lang="en-GB" b="1" dirty="0"/>
              <a:t>Sample data log file [in Excel]</a:t>
            </a:r>
          </a:p>
        </p:txBody>
      </p:sp>
      <p:sp>
        <p:nvSpPr>
          <p:cNvPr id="2" name="Date Placeholder 1"/>
          <p:cNvSpPr>
            <a:spLocks noGrp="1"/>
          </p:cNvSpPr>
          <p:nvPr>
            <p:ph type="dt" sz="half" idx="10"/>
          </p:nvPr>
        </p:nvSpPr>
        <p:spPr/>
        <p:txBody>
          <a:bodyPr/>
          <a:lstStyle/>
          <a:p>
            <a:fld id="{789BB980-CABD-4396-910E-E39ABAB3A1BC}" type="datetime1">
              <a:rPr lang="en-GB" smtClean="0"/>
              <a:t>11/11/2016</a:t>
            </a:fld>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9</a:t>
            </a:fld>
            <a:endParaRPr lang="en-GB"/>
          </a:p>
        </p:txBody>
      </p:sp>
      <p:sp>
        <p:nvSpPr>
          <p:cNvPr id="17" name="Bent Arrow 16"/>
          <p:cNvSpPr/>
          <p:nvPr/>
        </p:nvSpPr>
        <p:spPr>
          <a:xfrm flipH="1">
            <a:off x="7762875" y="2068212"/>
            <a:ext cx="752475" cy="10940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Tree>
    <p:extLst>
      <p:ext uri="{BB962C8B-B14F-4D97-AF65-F5344CB8AC3E}">
        <p14:creationId xmlns:p14="http://schemas.microsoft.com/office/powerpoint/2010/main" val="35186328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658100" cy="964406"/>
          </a:xfrm>
        </p:spPr>
        <p:txBody>
          <a:bodyPr>
            <a:normAutofit/>
          </a:bodyPr>
          <a:lstStyle/>
          <a:p>
            <a:r>
              <a:rPr lang="en-GB" sz="1800" b="1" dirty="0">
                <a:latin typeface="+mn-lt"/>
              </a:rPr>
              <a:t>Writing out the data in a generic format: syntax</a:t>
            </a:r>
          </a:p>
        </p:txBody>
      </p:sp>
      <p:sp>
        <p:nvSpPr>
          <p:cNvPr id="3" name="Content Placeholder 2"/>
          <p:cNvSpPr>
            <a:spLocks noGrp="1"/>
          </p:cNvSpPr>
          <p:nvPr>
            <p:ph idx="1"/>
          </p:nvPr>
        </p:nvSpPr>
        <p:spPr>
          <a:xfrm>
            <a:off x="628650" y="1962151"/>
            <a:ext cx="7886700" cy="3613547"/>
          </a:xfrm>
        </p:spPr>
        <p:txBody>
          <a:bodyPr>
            <a:normAutofit/>
          </a:bodyPr>
          <a:lstStyle/>
          <a:p>
            <a:pPr marL="342900" lvl="1" indent="0">
              <a:buNone/>
            </a:pPr>
            <a:r>
              <a:rPr lang="en-GB" sz="1350" dirty="0"/>
              <a:t>DISPLAY DICTIONARY.</a:t>
            </a:r>
          </a:p>
          <a:p>
            <a:pPr marL="342900" lvl="1" indent="0">
              <a:buNone/>
            </a:pPr>
            <a:r>
              <a:rPr lang="en-GB" sz="1350" dirty="0"/>
              <a:t>WRITE </a:t>
            </a:r>
            <a:r>
              <a:rPr lang="en-GB" sz="1350" dirty="0" err="1"/>
              <a:t>OUTFILE</a:t>
            </a:r>
            <a:r>
              <a:rPr lang="en-GB" sz="1350" dirty="0"/>
              <a:t>='C:\Temp\ist2_uk.txt' TABLE </a:t>
            </a:r>
          </a:p>
          <a:p>
            <a:pPr marL="342900" lvl="1" indent="0">
              <a:buNone/>
            </a:pPr>
            <a:r>
              <a:rPr lang="en-GB" sz="1350" dirty="0"/>
              <a:t> / </a:t>
            </a:r>
            <a:r>
              <a:rPr lang="en-GB" sz="1350" dirty="0" err="1"/>
              <a:t>hospnum</a:t>
            </a:r>
            <a:r>
              <a:rPr lang="en-GB" sz="1350" dirty="0"/>
              <a:t> to </a:t>
            </a:r>
            <a:r>
              <a:rPr lang="en-GB" sz="1350" dirty="0" err="1"/>
              <a:t>respno</a:t>
            </a:r>
            <a:r>
              <a:rPr lang="en-GB" sz="1350" dirty="0"/>
              <a:t>.</a:t>
            </a:r>
          </a:p>
          <a:p>
            <a:pPr marL="342900" lvl="1" indent="0">
              <a:buNone/>
            </a:pPr>
            <a:r>
              <a:rPr lang="en-GB" sz="1350" dirty="0"/>
              <a:t>EXECUTE.</a:t>
            </a:r>
          </a:p>
          <a:p>
            <a:endParaRPr lang="en-GB" sz="1500" dirty="0"/>
          </a:p>
          <a:p>
            <a:r>
              <a:rPr lang="en-GB" sz="1350" dirty="0"/>
              <a:t>Note: you can rearrange the order of variables by listing them in the desired output order after the ‘/’</a:t>
            </a:r>
          </a:p>
          <a:p>
            <a:r>
              <a:rPr lang="en-GB" sz="1350" dirty="0"/>
              <a:t>You MUST save the TABLE from the output file…this will be your only clue as to where variables are located in </a:t>
            </a:r>
            <a:r>
              <a:rPr lang="en-GB" sz="1350" dirty="0" smtClean="0"/>
              <a:t>the output </a:t>
            </a:r>
            <a:r>
              <a:rPr lang="en-GB" sz="1350" dirty="0"/>
              <a:t>fixed field format </a:t>
            </a:r>
            <a:r>
              <a:rPr lang="en-GB" sz="1350" dirty="0" smtClean="0"/>
              <a:t>data file</a:t>
            </a:r>
            <a:r>
              <a:rPr lang="en-GB" sz="1350" dirty="0"/>
              <a:t>.</a:t>
            </a:r>
          </a:p>
          <a:p>
            <a:r>
              <a:rPr lang="en-GB" sz="1350" dirty="0"/>
              <a:t>Check the file: open the output data file in a format neutral editor which will give you a count of the cases and record lengths written</a:t>
            </a:r>
          </a:p>
          <a:p>
            <a:r>
              <a:rPr lang="en-GB" sz="1350" dirty="0"/>
              <a:t>Save the output data file and the output log file and update the Data log file.</a:t>
            </a:r>
          </a:p>
        </p:txBody>
      </p:sp>
      <p:sp>
        <p:nvSpPr>
          <p:cNvPr id="5" name="Date Placeholder 4"/>
          <p:cNvSpPr>
            <a:spLocks noGrp="1"/>
          </p:cNvSpPr>
          <p:nvPr>
            <p:ph type="dt" sz="half" idx="10"/>
          </p:nvPr>
        </p:nvSpPr>
        <p:spPr/>
        <p:txBody>
          <a:bodyPr/>
          <a:lstStyle/>
          <a:p>
            <a:fld id="{0D97AF07-F8D0-4E74-A240-25124139DE2F}" type="datetime1">
              <a:rPr lang="en-GB" smtClean="0"/>
              <a:t>11/11/2016</a:t>
            </a:fld>
            <a:endParaRPr lang="en-GB"/>
          </a:p>
        </p:txBody>
      </p:sp>
      <p:sp>
        <p:nvSpPr>
          <p:cNvPr id="6" name="Slide Number Placeholder 5"/>
          <p:cNvSpPr>
            <a:spLocks noGrp="1"/>
          </p:cNvSpPr>
          <p:nvPr>
            <p:ph type="sldNum" sz="quarter" idx="12"/>
          </p:nvPr>
        </p:nvSpPr>
        <p:spPr/>
        <p:txBody>
          <a:bodyPr/>
          <a:lstStyle/>
          <a:p>
            <a:fld id="{62A7262D-BD2D-4120-AA33-513B60EDCA13}" type="slidenum">
              <a:rPr lang="en-GB" smtClean="0"/>
              <a:t>90</a:t>
            </a:fld>
            <a:endParaRPr lang="en-GB"/>
          </a:p>
        </p:txBody>
      </p:sp>
      <p:sp>
        <p:nvSpPr>
          <p:cNvPr id="4" name="Rectangle 3"/>
          <p:cNvSpPr/>
          <p:nvPr/>
        </p:nvSpPr>
        <p:spPr>
          <a:xfrm>
            <a:off x="981075" y="1933575"/>
            <a:ext cx="7305675" cy="942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8" name="Straight Arrow Connector 7"/>
          <p:cNvCxnSpPr/>
          <p:nvPr/>
        </p:nvCxnSpPr>
        <p:spPr>
          <a:xfrm flipV="1">
            <a:off x="2524125" y="2416374"/>
            <a:ext cx="1304925" cy="10983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4842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9F9E70-0F4C-43CD-894E-0A56EE9F0454}"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91</a:t>
            </a:fld>
            <a:endParaRPr lang="en-GB"/>
          </a:p>
        </p:txBody>
      </p:sp>
      <p:pic>
        <p:nvPicPr>
          <p:cNvPr id="6" name="Picture 5"/>
          <p:cNvPicPr>
            <a:picLocks noChangeAspect="1"/>
          </p:cNvPicPr>
          <p:nvPr/>
        </p:nvPicPr>
        <p:blipFill>
          <a:blip r:embed="rId2"/>
          <a:stretch>
            <a:fillRect/>
          </a:stretch>
        </p:blipFill>
        <p:spPr>
          <a:xfrm>
            <a:off x="4487466" y="1463278"/>
            <a:ext cx="2932510" cy="3927603"/>
          </a:xfrm>
          <a:prstGeom prst="rect">
            <a:avLst/>
          </a:prstGeom>
        </p:spPr>
      </p:pic>
      <p:sp>
        <p:nvSpPr>
          <p:cNvPr id="7" name="TextBox 6"/>
          <p:cNvSpPr txBox="1"/>
          <p:nvPr/>
        </p:nvSpPr>
        <p:spPr>
          <a:xfrm>
            <a:off x="933451" y="2038350"/>
            <a:ext cx="3352071" cy="553998"/>
          </a:xfrm>
          <a:prstGeom prst="rect">
            <a:avLst/>
          </a:prstGeom>
          <a:noFill/>
        </p:spPr>
        <p:txBody>
          <a:bodyPr wrap="none" rtlCol="0">
            <a:spAutoFit/>
          </a:bodyPr>
          <a:lstStyle/>
          <a:p>
            <a:r>
              <a:rPr lang="en-GB" sz="1500" b="1" dirty="0"/>
              <a:t>Output from WRITE command with the </a:t>
            </a:r>
          </a:p>
          <a:p>
            <a:r>
              <a:rPr lang="en-GB" sz="1500" b="1" dirty="0"/>
              <a:t>TABLE option</a:t>
            </a:r>
          </a:p>
        </p:txBody>
      </p:sp>
    </p:spTree>
    <p:extLst>
      <p:ext uri="{BB962C8B-B14F-4D97-AF65-F5344CB8AC3E}">
        <p14:creationId xmlns:p14="http://schemas.microsoft.com/office/powerpoint/2010/main" val="37888619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26369"/>
            <a:ext cx="7886700" cy="678656"/>
          </a:xfrm>
        </p:spPr>
        <p:txBody>
          <a:bodyPr>
            <a:normAutofit/>
          </a:bodyPr>
          <a:lstStyle/>
          <a:p>
            <a:r>
              <a:rPr lang="en-GB" sz="1800" b="1" dirty="0">
                <a:latin typeface="+mn-lt"/>
              </a:rPr>
              <a:t>Saving the files</a:t>
            </a:r>
          </a:p>
        </p:txBody>
      </p:sp>
      <p:sp>
        <p:nvSpPr>
          <p:cNvPr id="3" name="Content Placeholder 2"/>
          <p:cNvSpPr>
            <a:spLocks noGrp="1"/>
          </p:cNvSpPr>
          <p:nvPr>
            <p:ph idx="1"/>
          </p:nvPr>
        </p:nvSpPr>
        <p:spPr>
          <a:xfrm>
            <a:off x="628650" y="2233017"/>
            <a:ext cx="7886700" cy="2443758"/>
          </a:xfrm>
        </p:spPr>
        <p:txBody>
          <a:bodyPr>
            <a:normAutofit/>
          </a:bodyPr>
          <a:lstStyle/>
          <a:p>
            <a:r>
              <a:rPr lang="en-GB" sz="1500" dirty="0"/>
              <a:t>SPSS Data file (Data View/Variable View window) </a:t>
            </a:r>
          </a:p>
          <a:p>
            <a:pPr lvl="1"/>
            <a:r>
              <a:rPr lang="en-GB" sz="1500" b="1" dirty="0"/>
              <a:t>File &gt; Save as &gt; SPSS system file </a:t>
            </a:r>
            <a:r>
              <a:rPr lang="en-GB" sz="1500" dirty="0"/>
              <a:t>(.</a:t>
            </a:r>
            <a:r>
              <a:rPr lang="en-GB" sz="1500" dirty="0" err="1"/>
              <a:t>sav</a:t>
            </a:r>
            <a:r>
              <a:rPr lang="en-GB" sz="1500" dirty="0"/>
              <a:t> extension)</a:t>
            </a:r>
          </a:p>
          <a:p>
            <a:r>
              <a:rPr lang="en-GB" sz="1500" dirty="0"/>
              <a:t>SPSS Output viewer window</a:t>
            </a:r>
          </a:p>
          <a:p>
            <a:pPr lvl="1"/>
            <a:r>
              <a:rPr lang="en-GB" sz="1500" b="1" dirty="0"/>
              <a:t>File &gt; Export as &gt; </a:t>
            </a:r>
            <a:r>
              <a:rPr lang="en-GB" sz="1500" dirty="0"/>
              <a:t>[prefer text, html or PDF formats)</a:t>
            </a:r>
          </a:p>
          <a:p>
            <a:r>
              <a:rPr lang="en-GB" sz="1500" dirty="0"/>
              <a:t>SPSS Syntax file (a flat ASCII text file)</a:t>
            </a:r>
          </a:p>
          <a:p>
            <a:pPr lvl="1"/>
            <a:r>
              <a:rPr lang="en-GB" sz="1500" b="1" dirty="0"/>
              <a:t>File &gt; Save as &gt; SPSS syntax file </a:t>
            </a:r>
            <a:r>
              <a:rPr lang="en-GB" sz="1500" dirty="0"/>
              <a:t>(.</a:t>
            </a:r>
            <a:r>
              <a:rPr lang="en-GB" sz="1500" dirty="0" err="1"/>
              <a:t>sps</a:t>
            </a:r>
            <a:r>
              <a:rPr lang="en-GB" sz="1500" dirty="0"/>
              <a:t> extension)</a:t>
            </a:r>
          </a:p>
          <a:p>
            <a:r>
              <a:rPr lang="en-GB" sz="1500" dirty="0"/>
              <a:t>Data log file</a:t>
            </a:r>
          </a:p>
          <a:p>
            <a:pPr marL="514350" lvl="2">
              <a:spcBef>
                <a:spcPts val="750"/>
              </a:spcBef>
            </a:pPr>
            <a:r>
              <a:rPr lang="en-GB" sz="1500" b="1" dirty="0" smtClean="0"/>
              <a:t>   File </a:t>
            </a:r>
            <a:r>
              <a:rPr lang="en-GB" sz="1500" b="1" dirty="0"/>
              <a:t>&gt; Save as &gt; </a:t>
            </a:r>
            <a:r>
              <a:rPr lang="en-GB" sz="1500" dirty="0" smtClean="0"/>
              <a:t>[name and extension appropriate for the software you have used]</a:t>
            </a:r>
            <a:endParaRPr lang="en-GB" sz="1500" dirty="0"/>
          </a:p>
          <a:p>
            <a:endParaRPr lang="en-GB" sz="1500" dirty="0"/>
          </a:p>
          <a:p>
            <a:pPr lvl="1"/>
            <a:endParaRPr lang="en-GB" dirty="0"/>
          </a:p>
        </p:txBody>
      </p:sp>
      <p:sp>
        <p:nvSpPr>
          <p:cNvPr id="4" name="Date Placeholder 3"/>
          <p:cNvSpPr>
            <a:spLocks noGrp="1"/>
          </p:cNvSpPr>
          <p:nvPr>
            <p:ph type="dt" sz="half" idx="10"/>
          </p:nvPr>
        </p:nvSpPr>
        <p:spPr/>
        <p:txBody>
          <a:bodyPr/>
          <a:lstStyle/>
          <a:p>
            <a:fld id="{8B5547FD-1C6B-4AC7-B271-E4EA77C68253}"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92</a:t>
            </a:fld>
            <a:endParaRPr lang="en-GB"/>
          </a:p>
        </p:txBody>
      </p:sp>
    </p:spTree>
    <p:extLst>
      <p:ext uri="{BB962C8B-B14F-4D97-AF65-F5344CB8AC3E}">
        <p14:creationId xmlns:p14="http://schemas.microsoft.com/office/powerpoint/2010/main" val="12768860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7444"/>
            <a:ext cx="7886700" cy="688181"/>
          </a:xfrm>
        </p:spPr>
        <p:txBody>
          <a:bodyPr>
            <a:normAutofit/>
          </a:bodyPr>
          <a:lstStyle/>
          <a:p>
            <a:r>
              <a:rPr lang="en-GB" sz="1800" b="1" dirty="0">
                <a:latin typeface="+mn-lt"/>
              </a:rPr>
              <a:t>If you remember nothing else from this session</a:t>
            </a:r>
            <a:r>
              <a:rPr lang="en-GB" sz="1800" b="1" dirty="0" smtClean="0">
                <a:latin typeface="+mn-lt"/>
              </a:rPr>
              <a:t>:</a:t>
            </a:r>
            <a:br>
              <a:rPr lang="en-GB" sz="1800" b="1" dirty="0" smtClean="0">
                <a:latin typeface="+mn-lt"/>
              </a:rPr>
            </a:br>
            <a:endParaRPr lang="en-GB" sz="1800" b="1" dirty="0">
              <a:latin typeface="+mn-lt"/>
            </a:endParaRPr>
          </a:p>
        </p:txBody>
      </p:sp>
      <p:sp>
        <p:nvSpPr>
          <p:cNvPr id="3" name="Content Placeholder 2"/>
          <p:cNvSpPr>
            <a:spLocks noGrp="1"/>
          </p:cNvSpPr>
          <p:nvPr>
            <p:ph idx="1"/>
          </p:nvPr>
        </p:nvSpPr>
        <p:spPr/>
        <p:txBody>
          <a:bodyPr>
            <a:normAutofit/>
          </a:bodyPr>
          <a:lstStyle/>
          <a:p>
            <a:r>
              <a:rPr lang="en-GB" sz="1350" dirty="0"/>
              <a:t>You must always be able to backtrack through the </a:t>
            </a:r>
            <a:r>
              <a:rPr lang="en-GB" sz="1350" dirty="0" smtClean="0"/>
              <a:t>versions of the data</a:t>
            </a:r>
            <a:r>
              <a:rPr lang="en-GB" sz="1350" dirty="0"/>
              <a:t>, therefore:</a:t>
            </a:r>
          </a:p>
          <a:p>
            <a:r>
              <a:rPr lang="en-GB" sz="1350" b="1" dirty="0">
                <a:solidFill>
                  <a:srgbClr val="FF0000"/>
                </a:solidFill>
              </a:rPr>
              <a:t>NEVER, NEVER, NEVER </a:t>
            </a:r>
            <a:r>
              <a:rPr lang="en-GB" sz="1350" dirty="0"/>
              <a:t>overwrite an existing variable when recoding or computing. </a:t>
            </a:r>
            <a:r>
              <a:rPr lang="en-GB" sz="1350" b="1" dirty="0"/>
              <a:t>ALWAYS recode or compute to a new variable name.</a:t>
            </a:r>
          </a:p>
          <a:p>
            <a:r>
              <a:rPr lang="en-GB" sz="1350" b="1" dirty="0" smtClean="0">
                <a:solidFill>
                  <a:srgbClr val="FF0000"/>
                </a:solidFill>
              </a:rPr>
              <a:t>ALWAYS</a:t>
            </a:r>
            <a:r>
              <a:rPr lang="en-GB" sz="1350" b="1" dirty="0">
                <a:solidFill>
                  <a:srgbClr val="FF0000"/>
                </a:solidFill>
              </a:rPr>
              <a:t>, ALWAYS, ALWAYS</a:t>
            </a:r>
            <a:r>
              <a:rPr lang="en-GB" sz="1350" dirty="0">
                <a:solidFill>
                  <a:srgbClr val="FF0000"/>
                </a:solidFill>
              </a:rPr>
              <a:t> </a:t>
            </a:r>
            <a:r>
              <a:rPr lang="en-GB" sz="1350" dirty="0"/>
              <a:t>save </a:t>
            </a:r>
            <a:r>
              <a:rPr lang="en-GB" sz="1350" dirty="0" smtClean="0"/>
              <a:t>each version of the </a:t>
            </a:r>
            <a:r>
              <a:rPr lang="en-GB" sz="1350" dirty="0"/>
              <a:t>data file under a new name (</a:t>
            </a:r>
            <a:r>
              <a:rPr lang="en-GB" sz="1350" dirty="0" err="1"/>
              <a:t>ie</a:t>
            </a:r>
            <a:r>
              <a:rPr lang="en-GB" sz="1350" dirty="0"/>
              <a:t> </a:t>
            </a:r>
            <a:r>
              <a:rPr lang="en-GB" sz="1350" b="1" dirty="0"/>
              <a:t>NEVER overwrite the old dataset</a:t>
            </a:r>
            <a:r>
              <a:rPr lang="en-GB" sz="1350" dirty="0" smtClean="0"/>
              <a:t>) </a:t>
            </a:r>
            <a:r>
              <a:rPr lang="en-GB" sz="1350" dirty="0"/>
              <a:t>after variable and </a:t>
            </a:r>
            <a:r>
              <a:rPr lang="en-GB" sz="1350" dirty="0" smtClean="0"/>
              <a:t>file </a:t>
            </a:r>
            <a:r>
              <a:rPr lang="en-GB" sz="1350" dirty="0"/>
              <a:t>transformations, </a:t>
            </a:r>
            <a:r>
              <a:rPr lang="en-GB" sz="1350" dirty="0" err="1"/>
              <a:t>eg</a:t>
            </a:r>
            <a:endParaRPr lang="en-GB" sz="1350" dirty="0"/>
          </a:p>
          <a:p>
            <a:pPr lvl="1"/>
            <a:r>
              <a:rPr lang="en-GB" sz="1350" dirty="0"/>
              <a:t>20160202.mydatafile.sav</a:t>
            </a:r>
          </a:p>
          <a:p>
            <a:pPr lvl="1"/>
            <a:r>
              <a:rPr lang="en-GB" sz="1350" dirty="0" smtClean="0"/>
              <a:t>20160203.mydatafile.sav</a:t>
            </a:r>
          </a:p>
          <a:p>
            <a:r>
              <a:rPr lang="en-GB" sz="1350" dirty="0" smtClean="0"/>
              <a:t>Keep your Data log file up-to-date</a:t>
            </a:r>
            <a:endParaRPr lang="en-GB" sz="1350" dirty="0"/>
          </a:p>
          <a:p>
            <a:r>
              <a:rPr lang="en-GB" sz="1350" dirty="0" smtClean="0"/>
              <a:t>And</a:t>
            </a:r>
            <a:r>
              <a:rPr lang="en-GB" sz="1350" dirty="0"/>
              <a:t>, for support, Google is your friend (see also Appendix A in the workshop handout)</a:t>
            </a:r>
          </a:p>
        </p:txBody>
      </p:sp>
      <p:sp>
        <p:nvSpPr>
          <p:cNvPr id="4" name="Date Placeholder 3"/>
          <p:cNvSpPr>
            <a:spLocks noGrp="1"/>
          </p:cNvSpPr>
          <p:nvPr>
            <p:ph type="dt" sz="half" idx="10"/>
          </p:nvPr>
        </p:nvSpPr>
        <p:spPr/>
        <p:txBody>
          <a:bodyPr/>
          <a:lstStyle/>
          <a:p>
            <a:fld id="{A7674807-D06F-41E7-B9BE-A0E5DD9C0A6A}" type="datetime1">
              <a:rPr lang="en-GB" smtClean="0"/>
              <a:t>11/11/2016</a:t>
            </a:fld>
            <a:endParaRPr lang="en-GB"/>
          </a:p>
        </p:txBody>
      </p:sp>
      <p:sp>
        <p:nvSpPr>
          <p:cNvPr id="5" name="Slide Number Placeholder 4"/>
          <p:cNvSpPr>
            <a:spLocks noGrp="1"/>
          </p:cNvSpPr>
          <p:nvPr>
            <p:ph type="sldNum" sz="quarter" idx="12"/>
          </p:nvPr>
        </p:nvSpPr>
        <p:spPr/>
        <p:txBody>
          <a:bodyPr/>
          <a:lstStyle/>
          <a:p>
            <a:fld id="{62A7262D-BD2D-4120-AA33-513B60EDCA13}" type="slidenum">
              <a:rPr lang="en-GB" smtClean="0"/>
              <a:t>93</a:t>
            </a:fld>
            <a:endParaRPr lang="en-GB"/>
          </a:p>
        </p:txBody>
      </p:sp>
    </p:spTree>
    <p:extLst>
      <p:ext uri="{BB962C8B-B14F-4D97-AF65-F5344CB8AC3E}">
        <p14:creationId xmlns:p14="http://schemas.microsoft.com/office/powerpoint/2010/main" val="35362248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422" y="1279923"/>
            <a:ext cx="5749528" cy="432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6BFDDF31-91CA-48A1-9050-13EA5CCCB61E}" type="datetime1">
              <a:rPr lang="en-GB" smtClean="0"/>
              <a:t>11/11/2016</a:t>
            </a:fld>
            <a:endParaRPr lang="en-GB"/>
          </a:p>
        </p:txBody>
      </p:sp>
      <p:sp>
        <p:nvSpPr>
          <p:cNvPr id="3" name="Slide Number Placeholder 2"/>
          <p:cNvSpPr>
            <a:spLocks noGrp="1"/>
          </p:cNvSpPr>
          <p:nvPr>
            <p:ph type="sldNum" sz="quarter" idx="12"/>
          </p:nvPr>
        </p:nvSpPr>
        <p:spPr/>
        <p:txBody>
          <a:bodyPr/>
          <a:lstStyle/>
          <a:p>
            <a:fld id="{62A7262D-BD2D-4120-AA33-513B60EDCA13}" type="slidenum">
              <a:rPr lang="en-GB" smtClean="0"/>
              <a:t>94</a:t>
            </a:fld>
            <a:endParaRPr lang="en-GB"/>
          </a:p>
        </p:txBody>
      </p:sp>
    </p:spTree>
    <p:extLst>
      <p:ext uri="{BB962C8B-B14F-4D97-AF65-F5344CB8AC3E}">
        <p14:creationId xmlns:p14="http://schemas.microsoft.com/office/powerpoint/2010/main" val="107583756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3900" y="3057525"/>
            <a:ext cx="7886700" cy="610791"/>
          </a:xfrm>
        </p:spPr>
        <p:txBody>
          <a:bodyPr>
            <a:normAutofit fontScale="90000"/>
          </a:bodyPr>
          <a:lstStyle/>
          <a:p>
            <a:pPr algn="ctr"/>
            <a:r>
              <a:rPr lang="en-GB" dirty="0" smtClean="0">
                <a:latin typeface="+mn-lt"/>
              </a:rPr>
              <a:t>What questions do you have?</a:t>
            </a:r>
            <a:endParaRPr lang="en-GB" dirty="0">
              <a:latin typeface="+mn-lt"/>
            </a:endParaRPr>
          </a:p>
        </p:txBody>
      </p:sp>
      <p:sp>
        <p:nvSpPr>
          <p:cNvPr id="2" name="Date Placeholder 1"/>
          <p:cNvSpPr>
            <a:spLocks noGrp="1"/>
          </p:cNvSpPr>
          <p:nvPr>
            <p:ph type="dt" sz="half" idx="10"/>
          </p:nvPr>
        </p:nvSpPr>
        <p:spPr/>
        <p:txBody>
          <a:bodyPr/>
          <a:lstStyle/>
          <a:p>
            <a:fld id="{DCE4BB60-384E-41BE-9A00-1C5BF843E8BD}" type="datetime1">
              <a:rPr lang="en-GB" smtClean="0"/>
              <a:t>11/11/2016</a:t>
            </a:fld>
            <a:endParaRPr lang="en-GB"/>
          </a:p>
        </p:txBody>
      </p:sp>
      <p:sp>
        <p:nvSpPr>
          <p:cNvPr id="3" name="Slide Number Placeholder 2"/>
          <p:cNvSpPr>
            <a:spLocks noGrp="1"/>
          </p:cNvSpPr>
          <p:nvPr>
            <p:ph type="sldNum" sz="quarter" idx="12"/>
          </p:nvPr>
        </p:nvSpPr>
        <p:spPr/>
        <p:txBody>
          <a:bodyPr/>
          <a:lstStyle/>
          <a:p>
            <a:fld id="{62A7262D-BD2D-4120-AA33-513B60EDCA13}" type="slidenum">
              <a:rPr lang="en-GB" smtClean="0"/>
              <a:t>95</a:t>
            </a:fld>
            <a:endParaRPr lang="en-GB"/>
          </a:p>
        </p:txBody>
      </p:sp>
    </p:spTree>
    <p:extLst>
      <p:ext uri="{BB962C8B-B14F-4D97-AF65-F5344CB8AC3E}">
        <p14:creationId xmlns:p14="http://schemas.microsoft.com/office/powerpoint/2010/main" val="1216617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4686</TotalTime>
  <Words>6385</Words>
  <Application>Microsoft Office PowerPoint</Application>
  <PresentationFormat>On-screen Show (4:3)</PresentationFormat>
  <Paragraphs>850</Paragraphs>
  <Slides>95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95</vt:i4>
      </vt:variant>
    </vt:vector>
  </HeadingPairs>
  <TitlesOfParts>
    <vt:vector size="101" baseType="lpstr">
      <vt:lpstr>Arial</vt:lpstr>
      <vt:lpstr>Calibri</vt:lpstr>
      <vt:lpstr>Calibri Light</vt:lpstr>
      <vt:lpstr>Times New Roman</vt:lpstr>
      <vt:lpstr>Wingdings</vt:lpstr>
      <vt:lpstr>Office Theme</vt:lpstr>
      <vt:lpstr>Handling data using SPSS </vt:lpstr>
      <vt:lpstr>Outline:</vt:lpstr>
      <vt:lpstr>PowerPoint Presentation</vt:lpstr>
      <vt:lpstr>Questions you need to be able to answer, re any software you decide to use:</vt:lpstr>
      <vt:lpstr>PowerPoint Presentation</vt:lpstr>
      <vt:lpstr>The data we will be using:</vt:lpstr>
      <vt:lpstr>Files are located in: Libraries &gt; Documents &gt; SPSS Files</vt:lpstr>
      <vt:lpstr>First, create a data log file:</vt:lpstr>
      <vt:lpstr>PowerPoint Presentation</vt:lpstr>
      <vt:lpstr>Cautions re subdirectory and file names:  - different operating systems treat embedded blanks in subdirectory and file names differently</vt:lpstr>
      <vt:lpstr>You may not always use SPSS for analysis, nor the same version of SPSS</vt:lpstr>
      <vt:lpstr>PowerPoint Presentation</vt:lpstr>
      <vt:lpstr>Running SPSS:</vt:lpstr>
      <vt:lpstr>Configure SPSS:</vt:lpstr>
      <vt:lpstr>Configure SPSS (cont’d):</vt:lpstr>
      <vt:lpstr>Configure SPSS (cont’d):</vt:lpstr>
      <vt:lpstr> Examine the data file </vt:lpstr>
      <vt:lpstr>PowerPoint Presentation</vt:lpstr>
      <vt:lpstr>What you need to know about a .csv file:</vt:lpstr>
      <vt:lpstr>Each variable must have a unique name:</vt:lpstr>
      <vt:lpstr>SPSS rules for variable names</vt:lpstr>
      <vt:lpstr>PowerPoint Presentation</vt:lpstr>
      <vt:lpstr>PowerPoint Presentation</vt:lpstr>
      <vt:lpstr>PowerPoint Presentation</vt:lpstr>
      <vt:lpstr>Creating an SPSS system file from a comma-delimited file</vt:lpstr>
      <vt:lpstr>PowerPoint Presentation</vt:lpstr>
      <vt:lpstr>PowerPoint Presentation</vt:lpstr>
      <vt:lpstr>PowerPoint Presentation</vt:lpstr>
      <vt:lpstr>Checking the output: </vt:lpstr>
      <vt:lpstr>Checking the output (cont’d)</vt:lpstr>
      <vt:lpstr>Saving the output:</vt:lpstr>
      <vt:lpstr>Common metadata management tasks in SPSS:</vt:lpstr>
      <vt:lpstr>Adding metadata: variable and value labels, and user-defined missing data codes</vt:lpstr>
      <vt:lpstr>You need syntax files when:</vt:lpstr>
      <vt:lpstr>Where do syntax files for reading in the data come from?</vt:lpstr>
      <vt:lpstr>Advantages to using a syntax file:</vt:lpstr>
      <vt:lpstr>SPSS syntax rules</vt:lpstr>
      <vt:lpstr>To generate syntax from SPSS:</vt:lpstr>
      <vt:lpstr>To generate syntax from SPSS (cont’d):</vt:lpstr>
      <vt:lpstr>PowerPoint Presentation</vt:lpstr>
      <vt:lpstr>PowerPoint Presentation</vt:lpstr>
      <vt:lpstr>Adding variable and value labels, and user-defined missing data codes (cont’d)</vt:lpstr>
      <vt:lpstr>PowerPoint Presentation</vt:lpstr>
      <vt:lpstr>Missing values</vt:lpstr>
      <vt:lpstr>Missing values (cont’d):</vt:lpstr>
      <vt:lpstr>PowerPoint Presentation</vt:lpstr>
      <vt:lpstr>Displaying and saving dataset content information</vt:lpstr>
      <vt:lpstr>PowerPoint Presentation</vt:lpstr>
      <vt:lpstr>PowerPoint Presentation</vt:lpstr>
      <vt:lpstr>Checking the variables: basic descriptive statistics</vt:lpstr>
      <vt:lpstr>Descriptive statistics (cont’d)</vt:lpstr>
      <vt:lpstr>Descriptive statistics (cont’d)</vt:lpstr>
      <vt:lpstr>PowerPoint Presentation</vt:lpstr>
      <vt:lpstr>Descriptive statistics (cont’d)</vt:lpstr>
      <vt:lpstr>Descriptive statistics (cont’d)</vt:lpstr>
      <vt:lpstr>Descriptive statistics (cont’d)</vt:lpstr>
      <vt:lpstr>Descriptive statistics (cont’d)</vt:lpstr>
      <vt:lpstr>Descriptive statistics (cont’d)</vt:lpstr>
      <vt:lpstr>Descriptive statistics (cont’d)</vt:lpstr>
      <vt:lpstr>Common recoding tasks, ie recoding existing variable(s)</vt:lpstr>
      <vt:lpstr>Common recoding tasks (cont’d)</vt:lpstr>
      <vt:lpstr>Recoding an existing variable: automatic recode</vt:lpstr>
      <vt:lpstr>Recoding an existing variable: automatic recode (cont’d)</vt:lpstr>
      <vt:lpstr>Caution when using Automatic Recode</vt:lpstr>
      <vt:lpstr>Recoding an existing variable: recode into different variables</vt:lpstr>
      <vt:lpstr>Recoding an existing variable: recode into different variables</vt:lpstr>
      <vt:lpstr>Recoding an existing variable: recode (convert)</vt:lpstr>
      <vt:lpstr>Common compute operations:</vt:lpstr>
      <vt:lpstr>Computing a new variable</vt:lpstr>
      <vt:lpstr>Computing a new variable from part of a string variable</vt:lpstr>
      <vt:lpstr>Computing a new variable from part of a string variable (cont’d)</vt:lpstr>
      <vt:lpstr>New variables need metadata, ie labels &amp; missing data specifications</vt:lpstr>
      <vt:lpstr>Recoded/computed variables also need to be checked - frequencies</vt:lpstr>
      <vt:lpstr>Recoded/computed variables need to be checked – frequencies output</vt:lpstr>
      <vt:lpstr>Recoded/computed variables need to be checked - crosstabulations</vt:lpstr>
      <vt:lpstr>Recoded/computed variables need to be checked – crosstabs output</vt:lpstr>
      <vt:lpstr>You can run all 7 function in one go with syntax:</vt:lpstr>
      <vt:lpstr>Update the data log file – new variable information</vt:lpstr>
      <vt:lpstr>Update the data log file – new variable and value information</vt:lpstr>
      <vt:lpstr>Adding variables from another data file</vt:lpstr>
      <vt:lpstr>Adding variables (cont’d)</vt:lpstr>
      <vt:lpstr>To check whether the respondent identifier variable is unique in each file</vt:lpstr>
      <vt:lpstr>Adding variables (cont’d): drop-down menus</vt:lpstr>
      <vt:lpstr>Adding variables (cont’d): syntax</vt:lpstr>
      <vt:lpstr>Adding cases from another data file: drop-down menus</vt:lpstr>
      <vt:lpstr>Adding cases: drop-down menus (cont’d)</vt:lpstr>
      <vt:lpstr>Adding cases: syntax</vt:lpstr>
      <vt:lpstr>Moving data among formats</vt:lpstr>
      <vt:lpstr>Outputting the data in a generic format: drop-down menus</vt:lpstr>
      <vt:lpstr>Writing out the data in a generic format: syntax</vt:lpstr>
      <vt:lpstr>PowerPoint Presentation</vt:lpstr>
      <vt:lpstr>Saving the files</vt:lpstr>
      <vt:lpstr>If you remember nothing else from this session: </vt:lpstr>
      <vt:lpstr>PowerPoint Presentation</vt:lpstr>
      <vt:lpstr>What questions do you have?</vt:lpstr>
    </vt:vector>
  </TitlesOfParts>
  <Company>University of Edinburgh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Handling data using SPSS</dc:title>
  <dc:creator>RUUS Laine</dc:creator>
  <cp:lastModifiedBy>RUUS Laine</cp:lastModifiedBy>
  <cp:revision>253</cp:revision>
  <cp:lastPrinted>2016-02-09T18:55:52Z</cp:lastPrinted>
  <dcterms:created xsi:type="dcterms:W3CDTF">2016-01-28T15:19:21Z</dcterms:created>
  <dcterms:modified xsi:type="dcterms:W3CDTF">2016-11-11T16:44:26Z</dcterms:modified>
</cp:coreProperties>
</file>