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85"/>
  </p:notesMasterIdLst>
  <p:handoutMasterIdLst>
    <p:handoutMasterId r:id="rId86"/>
  </p:handoutMasterIdLst>
  <p:sldIdLst>
    <p:sldId id="256" r:id="rId2"/>
    <p:sldId id="371" r:id="rId3"/>
    <p:sldId id="363" r:id="rId4"/>
    <p:sldId id="258" r:id="rId5"/>
    <p:sldId id="259" r:id="rId6"/>
    <p:sldId id="341" r:id="rId7"/>
    <p:sldId id="262" r:id="rId8"/>
    <p:sldId id="263" r:id="rId9"/>
    <p:sldId id="266" r:id="rId10"/>
    <p:sldId id="372" r:id="rId11"/>
    <p:sldId id="267" r:id="rId12"/>
    <p:sldId id="269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0" r:id="rId22"/>
    <p:sldId id="281" r:id="rId23"/>
    <p:sldId id="282" r:id="rId24"/>
    <p:sldId id="283" r:id="rId25"/>
    <p:sldId id="285" r:id="rId26"/>
    <p:sldId id="286" r:id="rId27"/>
    <p:sldId id="348" r:id="rId28"/>
    <p:sldId id="287" r:id="rId29"/>
    <p:sldId id="288" r:id="rId30"/>
    <p:sldId id="289" r:id="rId31"/>
    <p:sldId id="290" r:id="rId32"/>
    <p:sldId id="355" r:id="rId33"/>
    <p:sldId id="356" r:id="rId34"/>
    <p:sldId id="357" r:id="rId35"/>
    <p:sldId id="358" r:id="rId36"/>
    <p:sldId id="291" r:id="rId37"/>
    <p:sldId id="294" r:id="rId38"/>
    <p:sldId id="295" r:id="rId39"/>
    <p:sldId id="351" r:id="rId40"/>
    <p:sldId id="297" r:id="rId41"/>
    <p:sldId id="298" r:id="rId42"/>
    <p:sldId id="306" r:id="rId43"/>
    <p:sldId id="299" r:id="rId44"/>
    <p:sldId id="301" r:id="rId45"/>
    <p:sldId id="300" r:id="rId46"/>
    <p:sldId id="359" r:id="rId47"/>
    <p:sldId id="302" r:id="rId48"/>
    <p:sldId id="304" r:id="rId49"/>
    <p:sldId id="345" r:id="rId50"/>
    <p:sldId id="305" r:id="rId51"/>
    <p:sldId id="309" r:id="rId52"/>
    <p:sldId id="367" r:id="rId53"/>
    <p:sldId id="311" r:id="rId54"/>
    <p:sldId id="313" r:id="rId55"/>
    <p:sldId id="366" r:id="rId56"/>
    <p:sldId id="315" r:id="rId57"/>
    <p:sldId id="314" r:id="rId58"/>
    <p:sldId id="317" r:id="rId59"/>
    <p:sldId id="368" r:id="rId60"/>
    <p:sldId id="321" r:id="rId61"/>
    <p:sldId id="323" r:id="rId62"/>
    <p:sldId id="322" r:id="rId63"/>
    <p:sldId id="327" r:id="rId64"/>
    <p:sldId id="326" r:id="rId65"/>
    <p:sldId id="328" r:id="rId66"/>
    <p:sldId id="329" r:id="rId67"/>
    <p:sldId id="353" r:id="rId68"/>
    <p:sldId id="354" r:id="rId69"/>
    <p:sldId id="330" r:id="rId70"/>
    <p:sldId id="333" r:id="rId71"/>
    <p:sldId id="334" r:id="rId72"/>
    <p:sldId id="335" r:id="rId73"/>
    <p:sldId id="331" r:id="rId74"/>
    <p:sldId id="336" r:id="rId75"/>
    <p:sldId id="337" r:id="rId76"/>
    <p:sldId id="332" r:id="rId77"/>
    <p:sldId id="339" r:id="rId78"/>
    <p:sldId id="338" r:id="rId79"/>
    <p:sldId id="361" r:id="rId80"/>
    <p:sldId id="310" r:id="rId81"/>
    <p:sldId id="319" r:id="rId82"/>
    <p:sldId id="362" r:id="rId83"/>
    <p:sldId id="340" r:id="rId84"/>
  </p:sldIdLst>
  <p:sldSz cx="9144000" cy="6858000" type="screen4x3"/>
  <p:notesSz cx="6669088" cy="97758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6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81003-8A11-4607-9AC6-FE487D2757D5}" type="datetimeFigureOut">
              <a:rPr lang="en-GB" smtClean="0"/>
              <a:t>24/05/2016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85289"/>
            <a:ext cx="2889250" cy="4905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285289"/>
            <a:ext cx="2889250" cy="4905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5F9D1-997D-4BD5-82DA-EF63E0EFDF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414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4375AF-3510-4812-AB25-C11F775A2D41}" type="datetimeFigureOut">
              <a:rPr lang="en-GB" smtClean="0"/>
              <a:t>24/05/2016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35063" y="1222375"/>
            <a:ext cx="4398962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05350"/>
            <a:ext cx="5335588" cy="3848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5288"/>
            <a:ext cx="2889250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285288"/>
            <a:ext cx="2889250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A8A47F-2A32-4207-812E-684E62B66E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183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5063" y="1222375"/>
            <a:ext cx="4398962" cy="3298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8A47F-2A32-4207-812E-684E62B66E5F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523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E926-C20D-4EFB-AC16-B665DE428B89}" type="datetime1">
              <a:rPr lang="en-GB" smtClean="0"/>
              <a:t>24/05/2016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262D-BD2D-4120-AA33-513B60EDCA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524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572C-828A-4F4B-835A-37EE42D892F3}" type="datetime1">
              <a:rPr lang="en-GB" smtClean="0"/>
              <a:t>24/05/2016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262D-BD2D-4120-AA33-513B60EDCA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265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1730E-AD49-4F63-AC63-DC6980C55771}" type="datetime1">
              <a:rPr lang="en-GB" smtClean="0"/>
              <a:t>24/05/2016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262D-BD2D-4120-AA33-513B60EDCA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869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F9E70-0F4C-43CD-894E-0A56EE9F0454}" type="datetime1">
              <a:rPr lang="en-GB" smtClean="0"/>
              <a:t>24/05/2016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262D-BD2D-4120-AA33-513B60EDCA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777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6440-5384-4E1B-9B36-1B93288125B7}" type="datetime1">
              <a:rPr lang="en-GB" smtClean="0"/>
              <a:t>24/05/2016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262D-BD2D-4120-AA33-513B60EDCA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266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3FEC-725E-4E03-94BF-22BCD8AC67E1}" type="datetime1">
              <a:rPr lang="en-GB" smtClean="0"/>
              <a:t>24/05/2016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262D-BD2D-4120-AA33-513B60EDCA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408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321E-5E9D-464B-911F-9075A6C7E89D}" type="datetime1">
              <a:rPr lang="en-GB" smtClean="0"/>
              <a:t>24/05/2016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262D-BD2D-4120-AA33-513B60EDCA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870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9996D-5F08-4886-9218-F6E111290F85}" type="datetime1">
              <a:rPr lang="en-GB" smtClean="0"/>
              <a:t>24/05/2016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262D-BD2D-4120-AA33-513B60EDCA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132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D8B7-2A3C-4919-99D4-96526C37A998}" type="datetime1">
              <a:rPr lang="en-GB" smtClean="0"/>
              <a:t>24/05/2016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262D-BD2D-4120-AA33-513B60EDCA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030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4EA3F-C0FB-4F5D-AA9F-5B13C8DA19B1}" type="datetime1">
              <a:rPr lang="en-GB" smtClean="0"/>
              <a:t>24/05/2016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262D-BD2D-4120-AA33-513B60EDCA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604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6B88F-C880-49D4-9652-02B3C68A3097}" type="datetime1">
              <a:rPr lang="en-GB" smtClean="0"/>
              <a:t>24/05/2016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262D-BD2D-4120-AA33-513B60EDCA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181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29FF6-DE77-4275-992E-EDFFE6E95316}" type="datetime1">
              <a:rPr lang="en-GB" smtClean="0"/>
              <a:t>24/05/2016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7262D-BD2D-4120-AA33-513B60EDCA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843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rowdflower.com/blog/the-data-behind-todays-data-scientists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dx.doi.org/10.7488/ds/104" TargetMode="Externa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Handling data using SPSS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dirty="0"/>
              <a:t>Course instructors: Laine Ruus and Stuart Macdonald</a:t>
            </a:r>
            <a:endParaRPr lang="en-GB" dirty="0"/>
          </a:p>
          <a:p>
            <a:r>
              <a:rPr lang="en-GB" b="1" dirty="0"/>
              <a:t>(laine.ruus@ed.ac.uk and stuart.macdonald@ed.ac.uk)</a:t>
            </a:r>
            <a:endParaRPr lang="en-GB" dirty="0"/>
          </a:p>
          <a:p>
            <a:r>
              <a:rPr lang="en-GB" b="1" dirty="0"/>
              <a:t>University of Edinburgh. Data Library</a:t>
            </a:r>
            <a:endParaRPr lang="en-GB" dirty="0"/>
          </a:p>
          <a:p>
            <a:r>
              <a:rPr lang="en-GB" b="1" dirty="0" smtClean="0"/>
              <a:t>2016-05-25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754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450" y="1232297"/>
            <a:ext cx="7886700" cy="994172"/>
          </a:xfrm>
        </p:spPr>
        <p:txBody>
          <a:bodyPr>
            <a:normAutofit/>
          </a:bodyPr>
          <a:lstStyle/>
          <a:p>
            <a:r>
              <a:rPr lang="en-GB" sz="1800" b="1" dirty="0">
                <a:latin typeface="+mn-lt"/>
              </a:rPr>
              <a:t>You may not always use SPSS for analysis, or the same version of SPSS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23886"/>
            <a:ext cx="7886700" cy="3033486"/>
          </a:xfrm>
        </p:spPr>
        <p:txBody>
          <a:bodyPr>
            <a:normAutofit/>
          </a:bodyPr>
          <a:lstStyle/>
          <a:p>
            <a:pPr lvl="0"/>
            <a:r>
              <a:rPr lang="en-GB" sz="1500" dirty="0"/>
              <a:t>may need to migrate data from/to different computing environments (Windows, Mac, Linux/Unix) and/or different statistical software, because no statistical package supports all types of analysis (SAS, SPSS, Stata, R, </a:t>
            </a:r>
            <a:r>
              <a:rPr lang="en-GB" sz="1500" dirty="0" err="1"/>
              <a:t>etc</a:t>
            </a:r>
            <a:r>
              <a:rPr lang="en-GB" sz="1500" dirty="0"/>
              <a:t>). </a:t>
            </a:r>
          </a:p>
          <a:p>
            <a:r>
              <a:rPr lang="en-GB" sz="1500" dirty="0"/>
              <a:t>see table at http://stanfordphd.com/Statistical_Software.html</a:t>
            </a:r>
          </a:p>
          <a:p>
            <a:pPr lvl="0"/>
            <a:r>
              <a:rPr lang="en-GB" sz="1500" dirty="0"/>
              <a:t>Therefore, constraints on length of </a:t>
            </a:r>
          </a:p>
          <a:p>
            <a:pPr lvl="1"/>
            <a:r>
              <a:rPr lang="en-GB" sz="1500" dirty="0" smtClean="0"/>
              <a:t>path and file </a:t>
            </a:r>
            <a:r>
              <a:rPr lang="en-GB" sz="1500" dirty="0"/>
              <a:t>names </a:t>
            </a:r>
          </a:p>
          <a:p>
            <a:pPr lvl="1"/>
            <a:r>
              <a:rPr lang="en-GB" sz="1500" dirty="0"/>
              <a:t>variable names </a:t>
            </a:r>
          </a:p>
          <a:p>
            <a:pPr lvl="1"/>
            <a:r>
              <a:rPr lang="en-GB" sz="1500" dirty="0"/>
              <a:t>variable labels </a:t>
            </a:r>
          </a:p>
          <a:p>
            <a:pPr lvl="1"/>
            <a:r>
              <a:rPr lang="en-GB" sz="1500" dirty="0"/>
              <a:t>value labels </a:t>
            </a:r>
          </a:p>
          <a:p>
            <a:pPr lvl="1"/>
            <a:r>
              <a:rPr lang="en-GB" sz="1500" dirty="0"/>
              <a:t>missing values codes, number and type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1AD23-1212-4D52-A66C-40DF93F4166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262D-BD2D-4120-AA33-513B60EDCA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48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16044"/>
            <a:ext cx="6210815" cy="1158446"/>
          </a:xfrm>
        </p:spPr>
        <p:txBody>
          <a:bodyPr>
            <a:normAutofit/>
          </a:bodyPr>
          <a:lstStyle/>
          <a:p>
            <a:r>
              <a:rPr lang="en-GB" sz="1800" b="1" dirty="0">
                <a:latin typeface="+mn-lt"/>
              </a:rPr>
              <a:t>Cautions re subdirectory and file names: </a:t>
            </a:r>
            <a:br>
              <a:rPr lang="en-GB" sz="1800" b="1" dirty="0">
                <a:latin typeface="+mn-lt"/>
              </a:rPr>
            </a:br>
            <a:r>
              <a:rPr lang="en-GB" dirty="0" smtClean="0"/>
              <a:t> </a:t>
            </a:r>
            <a:r>
              <a:rPr lang="en-GB" sz="1500" dirty="0">
                <a:latin typeface="+mn-lt"/>
              </a:rPr>
              <a:t>different operating systems treat embedded blanks in subdirectory and file names differently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3008774"/>
            <a:ext cx="3886200" cy="2389971"/>
          </a:xfrm>
        </p:spPr>
        <p:txBody>
          <a:bodyPr>
            <a:normAutofit/>
          </a:bodyPr>
          <a:lstStyle/>
          <a:p>
            <a:r>
              <a:rPr lang="en-GB" sz="1500" b="1" dirty="0"/>
              <a:t>Do not use </a:t>
            </a:r>
            <a:r>
              <a:rPr lang="en-GB" sz="1500" dirty="0">
                <a:latin typeface="+mj-lt"/>
              </a:rPr>
              <a:t>blanks or most other special characters in subdirectory and/or file </a:t>
            </a:r>
            <a:r>
              <a:rPr lang="en-GB" sz="1500" dirty="0" smtClean="0">
                <a:latin typeface="+mj-lt"/>
              </a:rPr>
              <a:t>names</a:t>
            </a:r>
            <a:endParaRPr lang="en-GB" sz="1500" dirty="0">
              <a:latin typeface="+mj-lt"/>
            </a:endParaRPr>
          </a:p>
          <a:p>
            <a:r>
              <a:rPr lang="en-GB" sz="1500" b="1" dirty="0"/>
              <a:t>Do use</a:t>
            </a:r>
          </a:p>
          <a:p>
            <a:pPr lvl="1"/>
            <a:r>
              <a:rPr lang="en-GB" sz="1500" dirty="0"/>
              <a:t>underscores, or </a:t>
            </a:r>
          </a:p>
          <a:p>
            <a:pPr lvl="1"/>
            <a:r>
              <a:rPr lang="en-GB" sz="1500" dirty="0" err="1"/>
              <a:t>CamelCase</a:t>
            </a:r>
            <a:endParaRPr lang="en-GB" sz="15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6968" y="2874490"/>
            <a:ext cx="2495807" cy="2078510"/>
          </a:xfrm>
        </p:spPr>
        <p:txBody>
          <a:bodyPr>
            <a:normAutofit/>
          </a:bodyPr>
          <a:lstStyle/>
          <a:p>
            <a:endParaRPr lang="en-GB" sz="1500" dirty="0"/>
          </a:p>
          <a:p>
            <a:pPr marL="0" indent="0">
              <a:buNone/>
            </a:pPr>
            <a:r>
              <a:rPr lang="az-Cyrl-AZ" sz="1650" b="1" dirty="0">
                <a:solidFill>
                  <a:srgbClr val="FF0000"/>
                </a:solidFill>
              </a:rPr>
              <a:t>Х</a:t>
            </a:r>
            <a:r>
              <a:rPr lang="en-GB" sz="1500" dirty="0"/>
              <a:t> ‘variable list.xls’</a:t>
            </a:r>
          </a:p>
          <a:p>
            <a:pPr marL="0" indent="0">
              <a:buNone/>
            </a:pPr>
            <a:endParaRPr lang="en-GB" sz="1500" dirty="0"/>
          </a:p>
          <a:p>
            <a:pPr marL="0" indent="0">
              <a:buNone/>
            </a:pPr>
            <a:r>
              <a:rPr lang="en-GB" sz="1650" b="1" dirty="0">
                <a:solidFill>
                  <a:srgbClr val="00B050"/>
                </a:solidFill>
              </a:rPr>
              <a:t>√</a:t>
            </a:r>
            <a:r>
              <a:rPr lang="en-GB" sz="1500" dirty="0"/>
              <a:t> variable_list.xls, or </a:t>
            </a:r>
          </a:p>
          <a:p>
            <a:pPr marL="0" indent="0">
              <a:buNone/>
            </a:pPr>
            <a:r>
              <a:rPr lang="en-GB" sz="1650" b="1" dirty="0">
                <a:solidFill>
                  <a:srgbClr val="00B050"/>
                </a:solidFill>
              </a:rPr>
              <a:t>√</a:t>
            </a:r>
            <a:r>
              <a:rPr lang="en-GB" sz="1500" dirty="0"/>
              <a:t> VariableList.xls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4BCB-0425-4310-9A4B-6494FA0CC9D2}" type="datetime1">
              <a:rPr lang="en-GB" smtClean="0"/>
              <a:t>24/05/2016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262D-BD2D-4120-AA33-513B60EDCA13}" type="slidenum">
              <a:rPr lang="en-GB" smtClean="0"/>
              <a:t>11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28651" y="2874490"/>
            <a:ext cx="3819782" cy="22581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Rectangle 7"/>
          <p:cNvSpPr/>
          <p:nvPr/>
        </p:nvSpPr>
        <p:spPr>
          <a:xfrm>
            <a:off x="4466968" y="2874490"/>
            <a:ext cx="2631989" cy="22705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Rectangle 8"/>
          <p:cNvSpPr/>
          <p:nvPr/>
        </p:nvSpPr>
        <p:spPr>
          <a:xfrm>
            <a:off x="628650" y="1586299"/>
            <a:ext cx="6470307" cy="12881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85501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039" y="2255365"/>
            <a:ext cx="7104145" cy="19746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5300" y="1628775"/>
            <a:ext cx="421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Limits</a:t>
            </a:r>
            <a:r>
              <a:rPr lang="en-GB" dirty="0"/>
              <a:t> [at time of writing]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65123" y="4309677"/>
            <a:ext cx="2612318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>
                <a:solidFill>
                  <a:srgbClr val="FF0000"/>
                </a:solidFill>
              </a:rPr>
              <a:t>Note: it is generally recommended</a:t>
            </a:r>
          </a:p>
          <a:p>
            <a:r>
              <a:rPr lang="en-GB" sz="1350" dirty="0">
                <a:solidFill>
                  <a:srgbClr val="FF0000"/>
                </a:solidFill>
              </a:rPr>
              <a:t>that variable names be no more </a:t>
            </a:r>
          </a:p>
          <a:p>
            <a:r>
              <a:rPr lang="en-GB" sz="1350" dirty="0">
                <a:solidFill>
                  <a:srgbClr val="FF0000"/>
                </a:solidFill>
              </a:rPr>
              <a:t>than 8 characters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5291C-041F-493A-B15E-E4F4CE574307}" type="datetime1">
              <a:rPr lang="en-GB" smtClean="0"/>
              <a:t>24/05/2016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262D-BD2D-4120-AA33-513B60EDCA1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96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791" y="2117639"/>
            <a:ext cx="7886700" cy="390686"/>
          </a:xfrm>
        </p:spPr>
        <p:txBody>
          <a:bodyPr>
            <a:normAutofit/>
          </a:bodyPr>
          <a:lstStyle/>
          <a:p>
            <a:r>
              <a:rPr lang="en-GB" sz="1800" b="1" dirty="0">
                <a:latin typeface="+mn-lt"/>
              </a:rPr>
              <a:t>Running SPSS: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791" y="2801058"/>
            <a:ext cx="7886700" cy="2201884"/>
          </a:xfrm>
        </p:spPr>
        <p:txBody>
          <a:bodyPr>
            <a:normAutofit/>
          </a:bodyPr>
          <a:lstStyle/>
          <a:p>
            <a:r>
              <a:rPr lang="en-GB" sz="1500" dirty="0"/>
              <a:t>Run: </a:t>
            </a:r>
            <a:r>
              <a:rPr lang="en-GB" sz="1500" b="1" dirty="0"/>
              <a:t>Start &gt; IBM SPSS Statistics [</a:t>
            </a:r>
            <a:r>
              <a:rPr lang="en-GB" sz="1500" b="1" dirty="0" err="1"/>
              <a:t>nn</a:t>
            </a:r>
            <a:r>
              <a:rPr lang="en-GB" sz="1500" b="1" dirty="0"/>
              <a:t>]</a:t>
            </a:r>
          </a:p>
          <a:p>
            <a:r>
              <a:rPr lang="en-GB" sz="1500" dirty="0" smtClean="0"/>
              <a:t>The following windows will be opened automatically :</a:t>
            </a:r>
            <a:endParaRPr lang="en-GB" sz="1500" dirty="0"/>
          </a:p>
          <a:p>
            <a:pPr lvl="1"/>
            <a:r>
              <a:rPr lang="en-GB" sz="1500" dirty="0"/>
              <a:t>Data editor window: Data view or Variable view</a:t>
            </a:r>
          </a:p>
          <a:p>
            <a:pPr lvl="1"/>
            <a:r>
              <a:rPr lang="en-GB" sz="1500" dirty="0"/>
              <a:t>Output [log] window</a:t>
            </a:r>
          </a:p>
          <a:p>
            <a:r>
              <a:rPr lang="en-GB" sz="1500" dirty="0"/>
              <a:t>Additional windows opened with </a:t>
            </a:r>
            <a:r>
              <a:rPr lang="en-GB" sz="1500" b="1" dirty="0"/>
              <a:t>File &gt; New</a:t>
            </a:r>
            <a:r>
              <a:rPr lang="en-GB" sz="1500" dirty="0"/>
              <a:t> or </a:t>
            </a:r>
            <a:r>
              <a:rPr lang="en-GB" sz="1500" b="1" dirty="0"/>
              <a:t>File &gt; Open</a:t>
            </a:r>
          </a:p>
          <a:p>
            <a:pPr lvl="1"/>
            <a:r>
              <a:rPr lang="en-GB" sz="1500" dirty="0"/>
              <a:t>Syntax window</a:t>
            </a:r>
          </a:p>
          <a:p>
            <a:pPr lvl="1"/>
            <a:r>
              <a:rPr lang="en-GB" sz="1500" dirty="0"/>
              <a:t>Script window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21A4-2E16-4B19-852E-82279E008A29}" type="datetime1">
              <a:rPr lang="en-GB" smtClean="0"/>
              <a:t>24/05/2016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262D-BD2D-4120-AA33-513B60EDCA1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36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1200150"/>
            <a:ext cx="3407569" cy="1200150"/>
          </a:xfrm>
        </p:spPr>
        <p:txBody>
          <a:bodyPr>
            <a:normAutofit/>
          </a:bodyPr>
          <a:lstStyle/>
          <a:p>
            <a:r>
              <a:rPr lang="en-GB" sz="1800" b="1" dirty="0">
                <a:latin typeface="+mn-lt"/>
              </a:rPr>
              <a:t>Configure SPSS: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6700" y="2400300"/>
            <a:ext cx="2676525" cy="2858691"/>
          </a:xfrm>
        </p:spPr>
        <p:txBody>
          <a:bodyPr>
            <a:norm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500" b="1" dirty="0"/>
              <a:t>Edit &gt; Options &gt; General tab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500" dirty="0"/>
              <a:t>Under </a:t>
            </a:r>
            <a:r>
              <a:rPr lang="en-GB" sz="1500" b="1" dirty="0"/>
              <a:t>Variable Lists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1350" dirty="0"/>
              <a:t>Select</a:t>
            </a:r>
            <a:r>
              <a:rPr lang="en-GB" sz="1350" b="1" dirty="0"/>
              <a:t> Display names</a:t>
            </a:r>
            <a:endParaRPr lang="en-GB" sz="1350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1350" dirty="0"/>
              <a:t>Select </a:t>
            </a:r>
            <a:r>
              <a:rPr lang="en-GB" sz="1350" b="1" dirty="0"/>
              <a:t>File</a:t>
            </a:r>
            <a:endParaRPr lang="en-GB" sz="135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0893B-7666-4E05-BF37-AFD35AECF162}" type="datetime1">
              <a:rPr lang="en-GB" smtClean="0"/>
              <a:t>24/05/2016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262D-BD2D-4120-AA33-513B60EDCA13}" type="slidenum">
              <a:rPr lang="en-GB" smtClean="0"/>
              <a:t>14</a:t>
            </a:fld>
            <a:endParaRPr lang="en-GB"/>
          </a:p>
        </p:txBody>
      </p:sp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39" t="17442" r="30611" b="21083"/>
          <a:stretch>
            <a:fillRect/>
          </a:stretch>
        </p:blipFill>
        <p:spPr bwMode="auto">
          <a:xfrm>
            <a:off x="3467100" y="1086373"/>
            <a:ext cx="5314501" cy="457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368113" y="2037321"/>
            <a:ext cx="840260" cy="2594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/>
        </p:nvSpPr>
        <p:spPr>
          <a:xfrm>
            <a:off x="4293973" y="2400300"/>
            <a:ext cx="327455" cy="1992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09568" y="2296813"/>
            <a:ext cx="1884405" cy="74140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718105" y="2605993"/>
            <a:ext cx="2545492" cy="76611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41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314" y="1200150"/>
            <a:ext cx="3325705" cy="1200150"/>
          </a:xfrm>
        </p:spPr>
        <p:txBody>
          <a:bodyPr>
            <a:normAutofit/>
          </a:bodyPr>
          <a:lstStyle/>
          <a:p>
            <a:r>
              <a:rPr lang="en-GB" sz="1800" b="1" dirty="0">
                <a:latin typeface="+mn-lt"/>
              </a:rPr>
              <a:t>Configure SPSS (cont’d):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3314" y="2400300"/>
            <a:ext cx="3447535" cy="2858691"/>
          </a:xfrm>
        </p:spPr>
        <p:txBody>
          <a:bodyPr>
            <a:no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500" b="1" dirty="0"/>
              <a:t>Edit &gt; Options &gt; Output </a:t>
            </a:r>
            <a:r>
              <a:rPr lang="en-GB" sz="1500" dirty="0"/>
              <a:t>Labels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500" b="1" dirty="0"/>
              <a:t>Outline </a:t>
            </a:r>
            <a:r>
              <a:rPr lang="en-GB" sz="1500" b="1" dirty="0" err="1"/>
              <a:t>Labeling</a:t>
            </a:r>
            <a:r>
              <a:rPr lang="en-GB" sz="1500" b="1" dirty="0"/>
              <a:t>, change to</a:t>
            </a:r>
            <a:endParaRPr lang="en-GB" sz="1500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1500" dirty="0"/>
              <a:t>Variables in item labels shown as: ‘</a:t>
            </a:r>
            <a:r>
              <a:rPr lang="en-GB" sz="1500" b="1" dirty="0"/>
              <a:t>Names and Labels’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1500" dirty="0"/>
              <a:t>Variable values in item labels shown as: ‘</a:t>
            </a:r>
            <a:r>
              <a:rPr lang="en-GB" sz="1500" b="1" dirty="0"/>
              <a:t>Values and Labels</a:t>
            </a:r>
            <a:r>
              <a:rPr lang="en-GB" sz="1500" dirty="0"/>
              <a:t>’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500" b="1" dirty="0"/>
              <a:t>Pivot Table </a:t>
            </a:r>
            <a:r>
              <a:rPr lang="en-GB" sz="1500" b="1" dirty="0" err="1"/>
              <a:t>Labeling</a:t>
            </a:r>
            <a:r>
              <a:rPr lang="en-GB" sz="1500" b="1" dirty="0"/>
              <a:t>, change to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1500" dirty="0"/>
              <a:t>Variables in item labels shown as: ‘</a:t>
            </a:r>
            <a:r>
              <a:rPr lang="en-GB" sz="1500" b="1" dirty="0"/>
              <a:t>Names and Labels’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1500" dirty="0"/>
              <a:t>Variable values in item labels shown as: ‘</a:t>
            </a:r>
            <a:r>
              <a:rPr lang="en-GB" sz="1500" b="1" dirty="0"/>
              <a:t>Values and Labels</a:t>
            </a:r>
            <a:r>
              <a:rPr lang="en-GB" sz="1500" dirty="0"/>
              <a:t>’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32A61-C36C-4265-927B-F41E1F26AD11}" type="datetime1">
              <a:rPr lang="en-GB" smtClean="0"/>
              <a:t>24/05/2016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262D-BD2D-4120-AA33-513B60EDCA13}" type="slidenum">
              <a:rPr lang="en-GB" smtClean="0"/>
              <a:t>15</a:t>
            </a:fld>
            <a:endParaRPr lang="en-GB"/>
          </a:p>
        </p:txBody>
      </p:sp>
      <p:pic>
        <p:nvPicPr>
          <p:cNvPr id="6149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1" t="17094" r="56212" b="21190"/>
          <a:stretch/>
        </p:blipFill>
        <p:spPr bwMode="auto">
          <a:xfrm>
            <a:off x="4007841" y="1189081"/>
            <a:ext cx="4882393" cy="4342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2588741" y="2400300"/>
            <a:ext cx="1507524" cy="90976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3243649" y="2871402"/>
            <a:ext cx="871151" cy="86497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545492" y="4032937"/>
            <a:ext cx="1462349" cy="5251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243649" y="4564278"/>
            <a:ext cx="852616" cy="42630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74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881" y="1938466"/>
            <a:ext cx="3202138" cy="461834"/>
          </a:xfrm>
        </p:spPr>
        <p:txBody>
          <a:bodyPr>
            <a:normAutofit/>
          </a:bodyPr>
          <a:lstStyle/>
          <a:p>
            <a:r>
              <a:rPr lang="en-GB" sz="1800" dirty="0">
                <a:latin typeface="+mn-lt"/>
              </a:rPr>
              <a:t>Configure SPSS (cont’d):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881" y="2400300"/>
            <a:ext cx="3202138" cy="2858691"/>
          </a:xfrm>
        </p:spPr>
        <p:txBody>
          <a:bodyPr>
            <a:norm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500" b="1" dirty="0"/>
              <a:t>Edit &gt; Options &gt; Viewer </a:t>
            </a:r>
            <a:r>
              <a:rPr lang="en-GB" sz="1500" dirty="0"/>
              <a:t>tab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500" dirty="0"/>
              <a:t>Make sure </a:t>
            </a:r>
            <a:r>
              <a:rPr lang="en-GB" sz="1500" b="1" dirty="0"/>
              <a:t>‘Display commands in the log’</a:t>
            </a:r>
            <a:r>
              <a:rPr lang="en-GB" sz="1500" dirty="0"/>
              <a:t> checkbox is ticked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500" dirty="0"/>
              <a:t>Click </a:t>
            </a:r>
            <a:r>
              <a:rPr lang="en-GB" sz="1500" b="1" dirty="0"/>
              <a:t>‘OK’</a:t>
            </a:r>
            <a:r>
              <a:rPr lang="en-GB" sz="1500" dirty="0"/>
              <a:t> to save the changes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ED71-DE81-4893-BE78-C468663F21DD}" type="datetime1">
              <a:rPr lang="en-GB" smtClean="0"/>
              <a:t>24/05/2016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262D-BD2D-4120-AA33-513B60EDCA13}" type="slidenum">
              <a:rPr lang="en-GB" smtClean="0"/>
              <a:t>16</a:t>
            </a:fld>
            <a:endParaRPr lang="en-GB"/>
          </a:p>
        </p:txBody>
      </p:sp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9" t="17094" r="30128" b="20798"/>
          <a:stretch>
            <a:fillRect/>
          </a:stretch>
        </p:blipFill>
        <p:spPr bwMode="auto">
          <a:xfrm>
            <a:off x="3842147" y="1289448"/>
            <a:ext cx="4993505" cy="431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015946" y="5058548"/>
            <a:ext cx="1291281" cy="1668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848233" y="3025861"/>
            <a:ext cx="1112108" cy="20203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59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2107278"/>
            <a:ext cx="7886700" cy="572594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sz="2025" b="1" dirty="0">
                <a:latin typeface="+mn-lt"/>
              </a:rPr>
              <a:t>Examine the data file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2806432"/>
            <a:ext cx="7886700" cy="1927493"/>
          </a:xfrm>
        </p:spPr>
        <p:txBody>
          <a:bodyPr>
            <a:noAutofit/>
          </a:bodyPr>
          <a:lstStyle/>
          <a:p>
            <a:r>
              <a:rPr lang="en-GB" sz="1500" dirty="0"/>
              <a:t>Need to display the file in a format-neutral way, in a non-proportional font </a:t>
            </a:r>
          </a:p>
          <a:p>
            <a:r>
              <a:rPr lang="en-GB" sz="1500" dirty="0"/>
              <a:t>Our example is a comma-delimited file, with extension ‘.csv’</a:t>
            </a:r>
          </a:p>
          <a:p>
            <a:r>
              <a:rPr lang="en-GB" sz="1500" dirty="0"/>
              <a:t>Run </a:t>
            </a:r>
            <a:r>
              <a:rPr lang="en-GB" sz="1500" b="1" dirty="0"/>
              <a:t>Start &gt;</a:t>
            </a:r>
            <a:r>
              <a:rPr lang="en-GB" sz="1500" dirty="0"/>
              <a:t> </a:t>
            </a:r>
            <a:r>
              <a:rPr lang="en-GB" sz="1500" b="1" dirty="0"/>
              <a:t>All programs &gt; Accessories &gt; Notepad++</a:t>
            </a:r>
          </a:p>
          <a:p>
            <a:r>
              <a:rPr lang="en-GB" sz="1500" dirty="0"/>
              <a:t>Open</a:t>
            </a:r>
            <a:r>
              <a:rPr lang="en-GB" sz="1500" b="1" dirty="0"/>
              <a:t> Libraries &gt; Documents &gt; SPSS Files &gt; v3 &gt; ist_corrected_uk1.csv</a:t>
            </a:r>
          </a:p>
          <a:p>
            <a:r>
              <a:rPr lang="en-GB" sz="1500" b="1" dirty="0">
                <a:solidFill>
                  <a:srgbClr val="FF0000"/>
                </a:solidFill>
              </a:rPr>
              <a:t>NB: do not open the file in Excel!</a:t>
            </a:r>
            <a:r>
              <a:rPr lang="en-GB" sz="1500" b="1" dirty="0"/>
              <a:t> </a:t>
            </a:r>
            <a:r>
              <a:rPr lang="en-GB" sz="1500" dirty="0"/>
              <a:t>If you do, you will only see Excel’s interpretation of the content of the file, and not what is really there.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BA5E-5110-47F9-A2E2-2EBD5CDE3C9C}" type="datetime1">
              <a:rPr lang="en-GB" smtClean="0"/>
              <a:t>24/05/2016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262D-BD2D-4120-AA33-513B60EDCA1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96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46"/>
          <a:stretch/>
        </p:blipFill>
        <p:spPr bwMode="auto">
          <a:xfrm>
            <a:off x="1655572" y="2147374"/>
            <a:ext cx="7335438" cy="360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7650" y="1905001"/>
            <a:ext cx="154241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/>
              <a:t>Units of </a:t>
            </a:r>
          </a:p>
          <a:p>
            <a:r>
              <a:rPr lang="en-GB" sz="1350" dirty="0"/>
              <a:t>observation (cases)</a:t>
            </a:r>
          </a:p>
        </p:txBody>
      </p:sp>
      <p:sp>
        <p:nvSpPr>
          <p:cNvPr id="7" name="Right Arrow 6"/>
          <p:cNvSpPr/>
          <p:nvPr/>
        </p:nvSpPr>
        <p:spPr>
          <a:xfrm>
            <a:off x="860045" y="2394410"/>
            <a:ext cx="733806" cy="1230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TextBox 7"/>
          <p:cNvSpPr txBox="1"/>
          <p:nvPr/>
        </p:nvSpPr>
        <p:spPr>
          <a:xfrm>
            <a:off x="2100379" y="1362520"/>
            <a:ext cx="82586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/>
              <a:t>Variables</a:t>
            </a:r>
          </a:p>
        </p:txBody>
      </p:sp>
      <p:sp>
        <p:nvSpPr>
          <p:cNvPr id="10" name="Down Arrow 9"/>
          <p:cNvSpPr/>
          <p:nvPr/>
        </p:nvSpPr>
        <p:spPr>
          <a:xfrm>
            <a:off x="2046211" y="1703942"/>
            <a:ext cx="124658" cy="370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extBox 1"/>
          <p:cNvSpPr txBox="1"/>
          <p:nvPr/>
        </p:nvSpPr>
        <p:spPr>
          <a:xfrm>
            <a:off x="5009092" y="1501019"/>
            <a:ext cx="2899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A comma-delimited data file</a:t>
            </a:r>
          </a:p>
        </p:txBody>
      </p:sp>
      <p:sp>
        <p:nvSpPr>
          <p:cNvPr id="9" name="Right Arrow 8"/>
          <p:cNvSpPr/>
          <p:nvPr/>
        </p:nvSpPr>
        <p:spPr>
          <a:xfrm>
            <a:off x="858267" y="2525983"/>
            <a:ext cx="733806" cy="144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Right Arrow 10"/>
          <p:cNvSpPr/>
          <p:nvPr/>
        </p:nvSpPr>
        <p:spPr>
          <a:xfrm>
            <a:off x="858267" y="2690330"/>
            <a:ext cx="733806" cy="1242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" name="Right Arrow 11"/>
          <p:cNvSpPr/>
          <p:nvPr/>
        </p:nvSpPr>
        <p:spPr>
          <a:xfrm>
            <a:off x="858267" y="2837545"/>
            <a:ext cx="733806" cy="1413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Down Arrow 12"/>
          <p:cNvSpPr/>
          <p:nvPr/>
        </p:nvSpPr>
        <p:spPr>
          <a:xfrm>
            <a:off x="2400052" y="1718282"/>
            <a:ext cx="124658" cy="370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" name="Down Arrow 13"/>
          <p:cNvSpPr/>
          <p:nvPr/>
        </p:nvSpPr>
        <p:spPr>
          <a:xfrm>
            <a:off x="2629237" y="1706985"/>
            <a:ext cx="124658" cy="370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Down Arrow 14"/>
          <p:cNvSpPr/>
          <p:nvPr/>
        </p:nvSpPr>
        <p:spPr>
          <a:xfrm>
            <a:off x="2816146" y="1718282"/>
            <a:ext cx="124658" cy="370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Down Arrow 15"/>
          <p:cNvSpPr/>
          <p:nvPr/>
        </p:nvSpPr>
        <p:spPr>
          <a:xfrm>
            <a:off x="3087605" y="1716510"/>
            <a:ext cx="124658" cy="370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8733B-3D8F-4D2C-B463-34F1E8DD436F}" type="datetime1">
              <a:rPr lang="en-GB" smtClean="0"/>
              <a:t>24/05/2016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262D-BD2D-4120-AA33-513B60EDCA13}" type="slidenum">
              <a:rPr lang="en-GB" smtClean="0"/>
              <a:t>18</a:t>
            </a:fld>
            <a:endParaRPr lang="en-GB"/>
          </a:p>
        </p:txBody>
      </p:sp>
      <p:sp>
        <p:nvSpPr>
          <p:cNvPr id="17" name="Down Arrow 16"/>
          <p:cNvSpPr/>
          <p:nvPr/>
        </p:nvSpPr>
        <p:spPr>
          <a:xfrm>
            <a:off x="1777462" y="1703942"/>
            <a:ext cx="124658" cy="370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" name="Right Arrow 17"/>
          <p:cNvSpPr/>
          <p:nvPr/>
        </p:nvSpPr>
        <p:spPr>
          <a:xfrm>
            <a:off x="858267" y="2987412"/>
            <a:ext cx="733806" cy="1280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67889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04950"/>
            <a:ext cx="7886700" cy="535781"/>
          </a:xfrm>
        </p:spPr>
        <p:txBody>
          <a:bodyPr>
            <a:normAutofit/>
          </a:bodyPr>
          <a:lstStyle/>
          <a:p>
            <a:r>
              <a:rPr lang="en-GB" sz="1800" b="1" dirty="0">
                <a:latin typeface="+mn-lt"/>
              </a:rPr>
              <a:t>What you need to know about a .csv file: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80343"/>
            <a:ext cx="7886700" cy="3796620"/>
          </a:xfrm>
        </p:spPr>
        <p:txBody>
          <a:bodyPr>
            <a:normAutofit/>
          </a:bodyPr>
          <a:lstStyle/>
          <a:p>
            <a:r>
              <a:rPr lang="en-GB" sz="1650" dirty="0"/>
              <a:t>How many cases (rows) are there in this dataset? </a:t>
            </a:r>
            <a:endParaRPr lang="en-GB" sz="1650" dirty="0" smtClean="0"/>
          </a:p>
          <a:p>
            <a:r>
              <a:rPr lang="en-GB" sz="1650" dirty="0" smtClean="0"/>
              <a:t>Is </a:t>
            </a:r>
            <a:r>
              <a:rPr lang="en-GB" sz="1650" dirty="0"/>
              <a:t>the first row a row of variable names</a:t>
            </a:r>
            <a:r>
              <a:rPr lang="en-GB" sz="1650" dirty="0" smtClean="0"/>
              <a:t>? Y/N</a:t>
            </a:r>
            <a:endParaRPr lang="en-GB" sz="1650" dirty="0"/>
          </a:p>
          <a:p>
            <a:r>
              <a:rPr lang="en-GB" sz="1650" dirty="0"/>
              <a:t>Are there blanks in the data, between commas (the delimiters) ? </a:t>
            </a:r>
            <a:r>
              <a:rPr lang="en-GB" sz="1650" dirty="0" smtClean="0"/>
              <a:t>Y/N</a:t>
            </a:r>
            <a:endParaRPr lang="en-GB" sz="1650" dirty="0"/>
          </a:p>
          <a:p>
            <a:r>
              <a:rPr lang="en-GB" sz="1650" dirty="0"/>
              <a:t>Are there blanks embedded among other characters in individual fields? </a:t>
            </a:r>
            <a:r>
              <a:rPr lang="en-GB" sz="1650" dirty="0" smtClean="0"/>
              <a:t>Y/N</a:t>
            </a:r>
            <a:endParaRPr lang="en-GB" sz="1650" dirty="0"/>
          </a:p>
          <a:p>
            <a:r>
              <a:rPr lang="en-GB" sz="1650" dirty="0"/>
              <a:t>Are comment fields and/or other alphabetic variables enclosed in quotation marks? </a:t>
            </a:r>
            <a:r>
              <a:rPr lang="en-GB" sz="1650" dirty="0" smtClean="0"/>
              <a:t>Y/N</a:t>
            </a:r>
            <a:endParaRPr lang="en-GB" sz="1650" dirty="0"/>
          </a:p>
          <a:p>
            <a:r>
              <a:rPr lang="en-GB" sz="1650" dirty="0"/>
              <a:t>Are full stops or commas used to indicate the decimal place in real numbers?</a:t>
            </a:r>
          </a:p>
          <a:p>
            <a:pPr lvl="1"/>
            <a:r>
              <a:rPr lang="en-GB" sz="1350" dirty="0"/>
              <a:t>SPSS requires that decimal places be indicated with full stops.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914A1-CC7B-41F0-AA42-80E0B8CF4D84}" type="datetime1">
              <a:rPr lang="en-GB" smtClean="0"/>
              <a:t>24/05/2016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262D-BD2D-4120-AA33-513B60EDCA13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67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b="1" dirty="0">
                <a:latin typeface="+mn-lt"/>
              </a:rPr>
              <a:t>Outline: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14500" y="1931194"/>
            <a:ext cx="6696075" cy="3263504"/>
          </a:xfrm>
        </p:spPr>
        <p:txBody>
          <a:bodyPr>
            <a:normAutofit/>
          </a:bodyPr>
          <a:lstStyle/>
          <a:p>
            <a:r>
              <a:rPr lang="en-GB" sz="1650" dirty="0"/>
              <a:t>The data log file</a:t>
            </a:r>
          </a:p>
          <a:p>
            <a:r>
              <a:rPr lang="en-GB" sz="1650" dirty="0"/>
              <a:t>Configuring SPSS</a:t>
            </a:r>
          </a:p>
          <a:p>
            <a:r>
              <a:rPr lang="en-GB" sz="1650" dirty="0"/>
              <a:t>Reading raw data into SPSS</a:t>
            </a:r>
          </a:p>
          <a:p>
            <a:r>
              <a:rPr lang="en-GB" sz="1650" dirty="0"/>
              <a:t>Adding metadata</a:t>
            </a:r>
          </a:p>
          <a:p>
            <a:r>
              <a:rPr lang="en-GB" sz="1650" dirty="0"/>
              <a:t>Checking the data: basic descriptive statistics</a:t>
            </a:r>
          </a:p>
          <a:p>
            <a:r>
              <a:rPr lang="en-GB" sz="1650" dirty="0"/>
              <a:t>Common recode and compute operations</a:t>
            </a:r>
          </a:p>
          <a:p>
            <a:r>
              <a:rPr lang="en-GB" sz="1650" dirty="0"/>
              <a:t>Merging files: adding </a:t>
            </a:r>
            <a:r>
              <a:rPr lang="en-GB" sz="1650" dirty="0" smtClean="0"/>
              <a:t>cases </a:t>
            </a:r>
            <a:r>
              <a:rPr lang="en-GB" sz="1650" dirty="0"/>
              <a:t>and/or </a:t>
            </a:r>
            <a:r>
              <a:rPr lang="en-GB" sz="1650" dirty="0" smtClean="0"/>
              <a:t>variables</a:t>
            </a:r>
            <a:endParaRPr lang="en-GB" sz="1650" dirty="0"/>
          </a:p>
          <a:p>
            <a:r>
              <a:rPr lang="en-GB" sz="1650" dirty="0"/>
              <a:t>Writing data out </a:t>
            </a:r>
            <a:r>
              <a:rPr lang="en-GB" sz="1650" dirty="0" smtClean="0"/>
              <a:t>of </a:t>
            </a:r>
            <a:r>
              <a:rPr lang="en-GB" sz="1650" dirty="0"/>
              <a:t>SPSS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D8B7-2A3C-4919-99D4-96526C37A998}" type="datetime1">
              <a:rPr lang="en-GB" smtClean="0"/>
              <a:t>24/05/2016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262D-BD2D-4120-AA33-513B60EDCA1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16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05980"/>
            <a:ext cx="7886700" cy="619286"/>
          </a:xfrm>
        </p:spPr>
        <p:txBody>
          <a:bodyPr>
            <a:normAutofit/>
          </a:bodyPr>
          <a:lstStyle/>
          <a:p>
            <a:r>
              <a:rPr lang="en-GB" sz="1800" b="1" dirty="0">
                <a:latin typeface="+mn-lt"/>
              </a:rPr>
              <a:t>SPSS rules for variable names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25265"/>
            <a:ext cx="7886700" cy="4051697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en-GB" sz="1500" dirty="0"/>
              <a:t>variable names </a:t>
            </a:r>
            <a:r>
              <a:rPr lang="en-GB" sz="1500" u="sng" dirty="0"/>
              <a:t>must</a:t>
            </a:r>
            <a:r>
              <a:rPr lang="en-GB" sz="1500" dirty="0"/>
              <a:t> be unique in the data file, </a:t>
            </a:r>
            <a:r>
              <a:rPr lang="en-GB" sz="1500" dirty="0" err="1"/>
              <a:t>ie</a:t>
            </a:r>
            <a:r>
              <a:rPr lang="en-GB" sz="1500" dirty="0"/>
              <a:t> occur only once</a:t>
            </a:r>
          </a:p>
          <a:p>
            <a:pPr marL="342900" indent="-342900">
              <a:buFont typeface="+mj-lt"/>
              <a:buAutoNum type="alphaLcPeriod"/>
            </a:pPr>
            <a:r>
              <a:rPr lang="en-GB" sz="1500" dirty="0"/>
              <a:t>must start with a letter </a:t>
            </a:r>
          </a:p>
          <a:p>
            <a:pPr marL="342900" indent="-342900">
              <a:buFont typeface="+mj-lt"/>
              <a:buAutoNum type="alphaLcPeriod"/>
            </a:pPr>
            <a:r>
              <a:rPr lang="en-GB" sz="1500" dirty="0"/>
              <a:t>can be up to 64 characters in length, but </a:t>
            </a:r>
            <a:r>
              <a:rPr lang="en-GB" sz="1500" b="1" dirty="0"/>
              <a:t>8 characters or less is best </a:t>
            </a:r>
          </a:p>
          <a:p>
            <a:pPr marL="342900" indent="-342900">
              <a:buFont typeface="+mj-lt"/>
              <a:buAutoNum type="alphaLcPeriod"/>
            </a:pPr>
            <a:r>
              <a:rPr lang="en-GB" sz="1500" dirty="0"/>
              <a:t>must not contain spaces/blanks, but may contain a few special characters such as full stop, underscore, and the characters $, #, and @</a:t>
            </a:r>
          </a:p>
          <a:p>
            <a:pPr marL="342900" indent="-342900">
              <a:buFont typeface="+mj-lt"/>
              <a:buAutoNum type="alphaLcPeriod"/>
            </a:pPr>
            <a:r>
              <a:rPr lang="en-GB" sz="1500" dirty="0"/>
              <a:t>must not end with a full stop, and </a:t>
            </a:r>
          </a:p>
          <a:p>
            <a:pPr marL="342900" indent="-342900">
              <a:buFont typeface="+mj-lt"/>
              <a:buAutoNum type="alphaLcPeriod"/>
            </a:pPr>
            <a:r>
              <a:rPr lang="en-GB" sz="1500" dirty="0"/>
              <a:t>should reflect the content of the variable, </a:t>
            </a:r>
            <a:r>
              <a:rPr lang="en-GB" sz="1500" dirty="0" err="1"/>
              <a:t>eg</a:t>
            </a:r>
            <a:r>
              <a:rPr lang="en-GB" sz="1500" dirty="0"/>
              <a:t> ‘age’, ‘</a:t>
            </a:r>
            <a:r>
              <a:rPr lang="en-GB" sz="1500" dirty="0" err="1"/>
              <a:t>age_grp</a:t>
            </a:r>
            <a:r>
              <a:rPr lang="en-GB" sz="1500" dirty="0"/>
              <a:t>’, ‘education’, ‘q1b_1’</a:t>
            </a:r>
          </a:p>
          <a:p>
            <a:pPr marL="342900" indent="-342900">
              <a:buFont typeface="+mj-lt"/>
              <a:buAutoNum type="alphaLcPeriod"/>
            </a:pPr>
            <a:r>
              <a:rPr lang="en-GB" sz="1500" dirty="0"/>
              <a:t>some names have special meanings in SPSS (</a:t>
            </a:r>
            <a:r>
              <a:rPr lang="en-GB" sz="1500" dirty="0" err="1"/>
              <a:t>eg</a:t>
            </a:r>
            <a:r>
              <a:rPr lang="en-GB" sz="1500" dirty="0"/>
              <a:t> SYSMIS)</a:t>
            </a:r>
          </a:p>
          <a:p>
            <a:pPr marL="342900" indent="-342900">
              <a:buFont typeface="+mj-lt"/>
              <a:buAutoNum type="alphaLcPeriod"/>
            </a:pPr>
            <a:r>
              <a:rPr lang="en-GB" sz="1500" dirty="0"/>
              <a:t>system variables begin with ‘$’, </a:t>
            </a:r>
            <a:r>
              <a:rPr lang="en-GB" sz="1500" dirty="0" err="1"/>
              <a:t>eg</a:t>
            </a:r>
            <a:r>
              <a:rPr lang="en-GB" sz="1500" dirty="0"/>
              <a:t>. $CASENUM, $DATE, $SYSMIS, </a:t>
            </a:r>
            <a:r>
              <a:rPr lang="en-GB" sz="1500" dirty="0" err="1"/>
              <a:t>etc</a:t>
            </a:r>
            <a:r>
              <a:rPr lang="en-GB" sz="1500" dirty="0"/>
              <a:t> – do not use these </a:t>
            </a:r>
            <a:r>
              <a:rPr lang="en-GB" sz="1500" dirty="0" smtClean="0"/>
              <a:t>as </a:t>
            </a:r>
            <a:r>
              <a:rPr lang="en-GB" sz="1500" dirty="0"/>
              <a:t>regular variable names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D632-EC52-4682-AA47-D72A4AF6B519}" type="datetime1">
              <a:rPr lang="en-GB" smtClean="0"/>
              <a:t>24/05/2016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262D-BD2D-4120-AA33-513B60EDCA13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62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731" y="1835944"/>
            <a:ext cx="3731419" cy="12896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40143" y="1909615"/>
            <a:ext cx="257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Not variable names</a:t>
            </a:r>
          </a:p>
        </p:txBody>
      </p:sp>
      <p:sp>
        <p:nvSpPr>
          <p:cNvPr id="5" name="Down Arrow 4"/>
          <p:cNvSpPr/>
          <p:nvPr/>
        </p:nvSpPr>
        <p:spPr>
          <a:xfrm>
            <a:off x="1552575" y="2309169"/>
            <a:ext cx="247650" cy="10167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Right Arrow 5"/>
          <p:cNvSpPr/>
          <p:nvPr/>
        </p:nvSpPr>
        <p:spPr>
          <a:xfrm>
            <a:off x="3052120" y="2043499"/>
            <a:ext cx="1485998" cy="1852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051" y="3325963"/>
            <a:ext cx="7730099" cy="2193677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443D-A854-446F-A16B-6F71FAE901E4}" type="datetime1">
              <a:rPr lang="en-GB" smtClean="0"/>
              <a:t>24/05/2016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262D-BD2D-4120-AA33-513B60EDCA13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02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8651" y="154305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135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6983"/>
          <a:stretch/>
        </p:blipFill>
        <p:spPr>
          <a:xfrm>
            <a:off x="1821685" y="2800350"/>
            <a:ext cx="6377734" cy="17453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90625" y="1895475"/>
            <a:ext cx="2168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Good variable names</a:t>
            </a:r>
          </a:p>
        </p:txBody>
      </p:sp>
      <p:sp>
        <p:nvSpPr>
          <p:cNvPr id="7" name="Curved Right Arrow 6"/>
          <p:cNvSpPr/>
          <p:nvPr/>
        </p:nvSpPr>
        <p:spPr>
          <a:xfrm>
            <a:off x="1445740" y="2344293"/>
            <a:ext cx="375944" cy="91211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90625" y="4842754"/>
            <a:ext cx="707610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/>
              <a:t>Note: original variables are not case sensitive (</a:t>
            </a:r>
            <a:r>
              <a:rPr lang="en-GB" sz="1350" dirty="0" err="1"/>
              <a:t>RespID</a:t>
            </a:r>
            <a:r>
              <a:rPr lang="en-GB" sz="1350" dirty="0"/>
              <a:t>=</a:t>
            </a:r>
            <a:r>
              <a:rPr lang="en-GB" sz="1350" dirty="0" err="1"/>
              <a:t>respid</a:t>
            </a:r>
            <a:r>
              <a:rPr lang="en-GB" sz="1350" dirty="0"/>
              <a:t>=</a:t>
            </a:r>
            <a:r>
              <a:rPr lang="en-GB" sz="1350" dirty="0" err="1"/>
              <a:t>RESPID</a:t>
            </a:r>
            <a:r>
              <a:rPr lang="en-GB" sz="1350" dirty="0"/>
              <a:t>), but new variables are case </a:t>
            </a:r>
          </a:p>
          <a:p>
            <a:r>
              <a:rPr lang="en-GB" sz="1350" dirty="0"/>
              <a:t>sensitive (new variable Q2_r≠Q2_R≠q2_r)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4CCFB-6FBC-46E8-A9FD-69890E712DDF}" type="datetime1">
              <a:rPr lang="en-GB" smtClean="0"/>
              <a:t>24/05/2016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262D-BD2D-4120-AA33-513B60EDCA13}" type="slidenum">
              <a:rPr lang="en-GB" smtClean="0"/>
              <a:t>22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047875" y="3038475"/>
            <a:ext cx="6151544" cy="2857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122672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607" y="2796778"/>
            <a:ext cx="4007644" cy="19622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84227" y="1770568"/>
            <a:ext cx="4777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Creating an SPSS system file from a raw data file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90785" y="2975679"/>
            <a:ext cx="136120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/>
              <a:t>Original </a:t>
            </a:r>
            <a:r>
              <a:rPr lang="en-GB" sz="1350" b="1" dirty="0"/>
              <a:t>data file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0613" y="2912075"/>
            <a:ext cx="2059212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b="1" dirty="0"/>
              <a:t>Metadata</a:t>
            </a:r>
            <a:r>
              <a:rPr lang="en-GB" sz="1350" dirty="0"/>
              <a:t>: where/how to read variables, variable names, variable labels, value labels, missing data specifications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39768" y="4296793"/>
            <a:ext cx="227408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b="1" dirty="0"/>
              <a:t>System file</a:t>
            </a:r>
            <a:r>
              <a:rPr lang="en-GB" sz="1350" dirty="0"/>
              <a:t>: temporary unless</a:t>
            </a:r>
          </a:p>
          <a:p>
            <a:r>
              <a:rPr lang="en-GB" sz="1350" dirty="0"/>
              <a:t>you save it</a:t>
            </a:r>
          </a:p>
        </p:txBody>
      </p:sp>
      <p:sp>
        <p:nvSpPr>
          <p:cNvPr id="10" name="Curved Up Arrow 9"/>
          <p:cNvSpPr/>
          <p:nvPr/>
        </p:nvSpPr>
        <p:spPr>
          <a:xfrm flipH="1">
            <a:off x="6167036" y="3433963"/>
            <a:ext cx="847499" cy="41600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12" name="Curved Up Arrow 11"/>
          <p:cNvSpPr/>
          <p:nvPr/>
        </p:nvSpPr>
        <p:spPr>
          <a:xfrm>
            <a:off x="3275803" y="4608714"/>
            <a:ext cx="841063" cy="43901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13" name="Curved Down Arrow 12"/>
          <p:cNvSpPr/>
          <p:nvPr/>
        </p:nvSpPr>
        <p:spPr>
          <a:xfrm>
            <a:off x="2187146" y="2503527"/>
            <a:ext cx="833517" cy="43334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547816" y="4540973"/>
            <a:ext cx="9524" cy="4947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88217" y="5035723"/>
            <a:ext cx="17973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/>
              <a:t>Saved system file (.</a:t>
            </a:r>
            <a:r>
              <a:rPr lang="en-GB" sz="1350" dirty="0" err="1"/>
              <a:t>sav</a:t>
            </a:r>
            <a:r>
              <a:rPr lang="en-GB" sz="1350" dirty="0"/>
              <a:t>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88217" y="5047728"/>
            <a:ext cx="1751586" cy="2649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91BD-530A-4BA7-947B-8F6E859979B2}" type="datetime1">
              <a:rPr lang="en-GB" smtClean="0"/>
              <a:t>24/05/2016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262D-BD2D-4120-AA33-513B60EDCA13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3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75488"/>
            <a:ext cx="7886700" cy="689984"/>
          </a:xfrm>
        </p:spPr>
        <p:txBody>
          <a:bodyPr>
            <a:normAutofit/>
          </a:bodyPr>
          <a:lstStyle/>
          <a:p>
            <a:r>
              <a:rPr lang="en-GB" sz="1800" b="1" dirty="0">
                <a:latin typeface="+mn-lt"/>
              </a:rPr>
              <a:t>Creating an SPSS system file from a comma-delimited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58147"/>
            <a:ext cx="7886700" cy="3855308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500" dirty="0"/>
              <a:t>Drop-down menus: </a:t>
            </a:r>
            <a:r>
              <a:rPr lang="en-GB" sz="1500" b="1" dirty="0"/>
              <a:t>File &gt; Read Text Data.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500" dirty="0"/>
              <a:t>Navigate to </a:t>
            </a:r>
            <a:r>
              <a:rPr lang="en-GB" sz="1500" b="1" dirty="0"/>
              <a:t>Libraries &gt; Documents &gt; SPSS files</a:t>
            </a:r>
            <a:r>
              <a:rPr lang="en-GB" sz="1500" dirty="0"/>
              <a:t> &gt; </a:t>
            </a:r>
            <a:r>
              <a:rPr lang="en-GB" sz="1500" b="1" dirty="0"/>
              <a:t>v3 &gt;</a:t>
            </a:r>
            <a:r>
              <a:rPr lang="en-GB" sz="1500" dirty="0"/>
              <a:t> </a:t>
            </a:r>
            <a:r>
              <a:rPr lang="en-GB" sz="1500" b="1" dirty="0"/>
              <a:t>ist_corrected_uk1.csv</a:t>
            </a:r>
            <a:endParaRPr lang="en-GB" sz="1500" dirty="0"/>
          </a:p>
          <a:p>
            <a:pPr marL="342900" indent="-342900">
              <a:buFont typeface="+mj-lt"/>
              <a:buAutoNum type="arabicPeriod"/>
            </a:pPr>
            <a:r>
              <a:rPr lang="en-GB" sz="1500" dirty="0"/>
              <a:t>Click on ‘</a:t>
            </a:r>
            <a:r>
              <a:rPr lang="en-GB" sz="1500" b="1" dirty="0"/>
              <a:t>Open</a:t>
            </a:r>
            <a:r>
              <a:rPr lang="en-GB" sz="1500" dirty="0"/>
              <a:t>’.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500" dirty="0"/>
              <a:t>The</a:t>
            </a:r>
            <a:r>
              <a:rPr lang="en-GB" sz="1500" b="1" dirty="0"/>
              <a:t> SPSS Text Import Wizard</a:t>
            </a:r>
            <a:r>
              <a:rPr lang="en-GB" sz="1500" dirty="0"/>
              <a:t>, a 6-screen sequence, determines how to read the .csv file with some input from you.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500" dirty="0"/>
              <a:t>Remember the answers you gave to the questions in slide 19: </a:t>
            </a:r>
          </a:p>
          <a:p>
            <a:pPr marL="685800" lvl="1" indent="-342900">
              <a:buFont typeface="+mj-lt"/>
              <a:buAutoNum type="alphaLcPeriod"/>
            </a:pPr>
            <a:r>
              <a:rPr lang="en-GB" sz="1500" dirty="0"/>
              <a:t>yes, you have a row of headers</a:t>
            </a:r>
          </a:p>
          <a:p>
            <a:pPr marL="685800" lvl="1" indent="-342900">
              <a:buFont typeface="+mj-lt"/>
              <a:buAutoNum type="alphaLcPeriod"/>
            </a:pPr>
            <a:r>
              <a:rPr lang="en-GB" sz="1500" dirty="0"/>
              <a:t>no, a blank (aka ‘space’) is NOT a field delimiter in this file, only the comma is</a:t>
            </a:r>
          </a:p>
          <a:p>
            <a:pPr marL="685800" lvl="1" indent="-342900">
              <a:buFont typeface="+mj-lt"/>
              <a:buAutoNum type="alphaLcPeriod"/>
            </a:pPr>
            <a:r>
              <a:rPr lang="en-GB" sz="1500" dirty="0"/>
              <a:t>no, there is no ‘text qualifier’.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500" dirty="0"/>
              <a:t>SPSS will use your input and data in the first 200 cases to automatically compile a format specification for the file. </a:t>
            </a:r>
            <a:r>
              <a:rPr lang="en-GB" sz="1200" dirty="0"/>
              <a:t>NB if a field is longer in later cases, the content of the longer fields will be </a:t>
            </a:r>
            <a:r>
              <a:rPr lang="en-GB" sz="1200" u="sng" dirty="0"/>
              <a:t>truncated</a:t>
            </a:r>
            <a:r>
              <a:rPr lang="en-GB" sz="1200" dirty="0"/>
              <a:t> to the longest width in the first 200 cases.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500" dirty="0"/>
              <a:t>When successful (and error-free), SPSS will </a:t>
            </a:r>
            <a:r>
              <a:rPr lang="en-GB" sz="1500" dirty="0" smtClean="0"/>
              <a:t>open:…</a:t>
            </a:r>
            <a:endParaRPr lang="en-GB" sz="1500" dirty="0"/>
          </a:p>
          <a:p>
            <a:pPr lvl="0"/>
            <a:endParaRPr lang="en-GB" sz="1500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961E4-33A9-4428-9E9C-DB74BBFE0C90}" type="datetime1">
              <a:rPr lang="en-GB" smtClean="0"/>
              <a:t>24/05/2016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262D-BD2D-4120-AA33-513B60EDCA13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27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797" y="2775348"/>
            <a:ext cx="6073378" cy="2520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2219325"/>
            <a:ext cx="376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SPSS Data Editor : Data View</a:t>
            </a:r>
            <a:r>
              <a:rPr lang="en-GB" dirty="0"/>
              <a:t> window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80FEB-D9E4-4210-8503-0BC737E509EC}" type="datetime1">
              <a:rPr lang="en-GB" smtClean="0"/>
              <a:t>24/05/2016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262D-BD2D-4120-AA33-513B60EDCA13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35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247" y="2346722"/>
            <a:ext cx="6540103" cy="319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6775" y="1724025"/>
            <a:ext cx="4100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SPSS Data Editor : Variable View</a:t>
            </a:r>
            <a:r>
              <a:rPr lang="en-GB" dirty="0"/>
              <a:t> window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FD7EF-818D-4CEF-AB49-D7CFB23F2562}" type="datetime1">
              <a:rPr lang="en-GB" smtClean="0"/>
              <a:t>24/05/2016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262D-BD2D-4120-AA33-513B60EDCA13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11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31" t="3608"/>
          <a:stretch/>
        </p:blipFill>
        <p:spPr>
          <a:xfrm>
            <a:off x="390525" y="1285875"/>
            <a:ext cx="5486400" cy="26717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36207"/>
          <a:stretch/>
        </p:blipFill>
        <p:spPr>
          <a:xfrm>
            <a:off x="390525" y="4489697"/>
            <a:ext cx="2491978" cy="13440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76626" y="3065791"/>
            <a:ext cx="489980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b="1" dirty="0"/>
              <a:t>The Output1 [Document1] window – this is the syntax SPSS</a:t>
            </a:r>
          </a:p>
          <a:p>
            <a:r>
              <a:rPr lang="en-GB" sz="1500" b="1" dirty="0"/>
              <a:t>used to read the .csv file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71688" y="4031068"/>
            <a:ext cx="20669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i="1" dirty="0"/>
              <a:t>[lots of stuff deleted] </a:t>
            </a:r>
          </a:p>
        </p:txBody>
      </p:sp>
      <p:sp>
        <p:nvSpPr>
          <p:cNvPr id="6" name="Left Arrow 5"/>
          <p:cNvSpPr/>
          <p:nvPr/>
        </p:nvSpPr>
        <p:spPr>
          <a:xfrm>
            <a:off x="1057275" y="4031069"/>
            <a:ext cx="876300" cy="19803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6B471-78FD-4DBA-888E-558678DC2D57}" type="datetime1">
              <a:rPr lang="en-GB" smtClean="0"/>
              <a:t>24/05/2016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262D-BD2D-4120-AA33-513B60EDCA13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86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23369"/>
            <a:ext cx="7886700" cy="501897"/>
          </a:xfrm>
        </p:spPr>
        <p:txBody>
          <a:bodyPr>
            <a:normAutofit/>
          </a:bodyPr>
          <a:lstStyle/>
          <a:p>
            <a:r>
              <a:rPr lang="en-GB" sz="1800" b="1" dirty="0">
                <a:latin typeface="+mn-lt"/>
              </a:rPr>
              <a:t>Checking the output: </a:t>
            </a:r>
            <a:endParaRPr lang="en-GB" sz="1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62199"/>
            <a:ext cx="7886700" cy="3814763"/>
          </a:xfrm>
        </p:spPr>
        <p:txBody>
          <a:bodyPr/>
          <a:lstStyle/>
          <a:p>
            <a:pPr lvl="0"/>
            <a:r>
              <a:rPr lang="en-GB" sz="1500" dirty="0"/>
              <a:t>check the Output window </a:t>
            </a:r>
            <a:r>
              <a:rPr lang="en-GB" sz="1500" dirty="0" smtClean="0"/>
              <a:t>for </a:t>
            </a:r>
            <a:r>
              <a:rPr lang="en-GB" sz="1500" dirty="0"/>
              <a:t>Error messages, </a:t>
            </a:r>
          </a:p>
          <a:p>
            <a:pPr lvl="0"/>
            <a:r>
              <a:rPr lang="en-GB" sz="1500" dirty="0"/>
              <a:t>click on the Data Editor window, and check both the </a:t>
            </a:r>
            <a:r>
              <a:rPr lang="en-GB" sz="1500" b="1" dirty="0"/>
              <a:t>Variable View</a:t>
            </a:r>
            <a:r>
              <a:rPr lang="en-GB" sz="1500" dirty="0"/>
              <a:t>, and the </a:t>
            </a:r>
            <a:r>
              <a:rPr lang="en-GB" sz="1500" b="1" dirty="0"/>
              <a:t>Data View</a:t>
            </a:r>
            <a:r>
              <a:rPr lang="en-GB" sz="1500" dirty="0"/>
              <a:t>, for anything that looks not quite right. </a:t>
            </a:r>
          </a:p>
          <a:p>
            <a:pPr lvl="0"/>
            <a:r>
              <a:rPr lang="en-GB" sz="1500" dirty="0"/>
              <a:t>If there are error messages, try to figure out what the errors are. </a:t>
            </a:r>
          </a:p>
          <a:p>
            <a:pPr lvl="0"/>
            <a:r>
              <a:rPr lang="en-GB" sz="1500" dirty="0"/>
              <a:t>Fix the first listed error first, and then rerun the job – errors often have a cascading effect, and fixing the first may eliminate later errors. 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7917-7C37-41DB-91FE-22C8F2F63500}" type="datetime1">
              <a:rPr lang="en-GB" smtClean="0"/>
              <a:t>24/05/2016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262D-BD2D-4120-AA33-513B60EDCA13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96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971550"/>
            <a:ext cx="7886700" cy="719139"/>
          </a:xfrm>
        </p:spPr>
        <p:txBody>
          <a:bodyPr>
            <a:normAutofit/>
          </a:bodyPr>
          <a:lstStyle/>
          <a:p>
            <a:r>
              <a:rPr lang="en-GB" sz="1800" dirty="0">
                <a:latin typeface="+mn-lt"/>
              </a:rPr>
              <a:t>Checking the output (cont’d)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500" dirty="0"/>
              <a:t>How many cases has SPSS read? Is this the same as the number of rows (minus 1) in the .csv data file?</a:t>
            </a:r>
          </a:p>
          <a:p>
            <a:r>
              <a:rPr lang="en-GB" sz="1500" dirty="0"/>
              <a:t>Are there the same number of variable names and columns of data? </a:t>
            </a:r>
            <a:r>
              <a:rPr lang="en-GB" sz="1500" i="1" dirty="0"/>
              <a:t>(SPSS assigns the name ‘VAR[</a:t>
            </a:r>
            <a:r>
              <a:rPr lang="en-GB" sz="1500" i="1" dirty="0" err="1"/>
              <a:t>nnn</a:t>
            </a:r>
            <a:r>
              <a:rPr lang="en-GB" sz="1500" i="1" dirty="0"/>
              <a:t>]’ to unnamed variables.)</a:t>
            </a:r>
            <a:endParaRPr lang="en-GB" sz="1500" dirty="0"/>
          </a:p>
          <a:p>
            <a:r>
              <a:rPr lang="en-GB" sz="1500" dirty="0"/>
              <a:t>Does each column appear to contain the same type and coding range of data, even out to the far right of the Data View sheet?</a:t>
            </a:r>
          </a:p>
          <a:p>
            <a:r>
              <a:rPr lang="en-GB" sz="1500" dirty="0"/>
              <a:t>Have variables containing embedded blanks, </a:t>
            </a:r>
            <a:r>
              <a:rPr lang="en-GB" sz="1500" dirty="0" err="1"/>
              <a:t>eg</a:t>
            </a:r>
            <a:r>
              <a:rPr lang="en-GB" sz="1500" dirty="0"/>
              <a:t> comment fields, been read correctly?</a:t>
            </a:r>
          </a:p>
          <a:p>
            <a:r>
              <a:rPr lang="en-GB" sz="1500" dirty="0"/>
              <a:t>Do any variables (</a:t>
            </a:r>
            <a:r>
              <a:rPr lang="en-GB" sz="1500" dirty="0" err="1"/>
              <a:t>eg</a:t>
            </a:r>
            <a:r>
              <a:rPr lang="en-GB" sz="1500" dirty="0"/>
              <a:t> comment fields) appear to have been truncated?</a:t>
            </a:r>
          </a:p>
          <a:p>
            <a:r>
              <a:rPr lang="en-GB" sz="1500" dirty="0"/>
              <a:t>Have numbers containing decimals been read correctly?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3CFEC-1491-4644-A2F9-C4FCDAE6EAF6}" type="datetime1">
              <a:rPr lang="en-GB" smtClean="0"/>
              <a:t>24/05/2016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262D-BD2D-4120-AA33-513B60EDCA13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78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D8B7-2A3C-4919-99D4-96526C37A998}" type="datetime1">
              <a:rPr lang="en-GB" smtClean="0"/>
              <a:t>24/05/2016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262D-BD2D-4120-AA33-513B60EDCA13}" type="slidenum">
              <a:rPr lang="en-GB" smtClean="0"/>
              <a:t>3</a:t>
            </a:fld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19175" y="2171700"/>
            <a:ext cx="749617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i="1" dirty="0"/>
              <a:t>[Michael] </a:t>
            </a:r>
            <a:r>
              <a:rPr lang="en-GB" sz="1500" i="1" dirty="0" err="1"/>
              <a:t>Cavaretta</a:t>
            </a:r>
            <a:r>
              <a:rPr lang="en-GB" sz="1500" i="1" dirty="0"/>
              <a:t> said: “We really need better tools so we can spend less time on data wrangling and get to the sexy stuff.” Data wrangling is cleaning data, connecting tools and getting data into a usable format; the sexy stuff is predictive analysis and </a:t>
            </a:r>
            <a:r>
              <a:rPr lang="en-GB" sz="1500" i="1" dirty="0" err="1"/>
              <a:t>modeling</a:t>
            </a:r>
            <a:r>
              <a:rPr lang="en-GB" sz="1500" i="1" dirty="0"/>
              <a:t>. Considering that the first is sometimes referred to as "janitor work," you can guess which one is a bit more enjoyable. </a:t>
            </a:r>
          </a:p>
          <a:p>
            <a:endParaRPr lang="en-GB" sz="1500" i="1" dirty="0"/>
          </a:p>
          <a:p>
            <a:r>
              <a:rPr lang="en-GB" sz="1500" i="1" dirty="0"/>
              <a:t>In </a:t>
            </a:r>
            <a:r>
              <a:rPr lang="en-GB" sz="1500" i="1" dirty="0" err="1"/>
              <a:t>CrowdFlower's</a:t>
            </a:r>
            <a:r>
              <a:rPr lang="en-GB" sz="1500" i="1" dirty="0"/>
              <a:t> </a:t>
            </a:r>
            <a:r>
              <a:rPr lang="en-GB" sz="1500" i="1" dirty="0">
                <a:hlinkClick r:id="rId2"/>
              </a:rPr>
              <a:t>recent survey</a:t>
            </a:r>
            <a:r>
              <a:rPr lang="en-GB" sz="1500" i="1" dirty="0"/>
              <a:t>, we found that </a:t>
            </a:r>
            <a:r>
              <a:rPr lang="en-GB" sz="1500" b="1" i="1" dirty="0"/>
              <a:t>data scientists spent a solid 80% of their time wrangling data</a:t>
            </a:r>
            <a:r>
              <a:rPr lang="en-GB" sz="1500" i="1" dirty="0"/>
              <a:t>. Given how expensive of </a:t>
            </a:r>
            <a:r>
              <a:rPr lang="en-GB" sz="1500" i="1" dirty="0" smtClean="0"/>
              <a:t>[sic</a:t>
            </a:r>
            <a:r>
              <a:rPr lang="en-GB" sz="1500" i="1" dirty="0"/>
              <a:t>] </a:t>
            </a:r>
            <a:r>
              <a:rPr lang="en-GB" sz="1500" i="1" dirty="0" smtClean="0"/>
              <a:t>a resource </a:t>
            </a:r>
            <a:r>
              <a:rPr lang="en-GB" sz="1500" i="1" dirty="0"/>
              <a:t>data scientists are, it’s surprising there are not more companies in this space. </a:t>
            </a:r>
          </a:p>
          <a:p>
            <a:endParaRPr lang="en-GB" sz="1500" dirty="0"/>
          </a:p>
        </p:txBody>
      </p:sp>
      <p:sp>
        <p:nvSpPr>
          <p:cNvPr id="5" name="TextBox 4"/>
          <p:cNvSpPr txBox="1"/>
          <p:nvPr/>
        </p:nvSpPr>
        <p:spPr>
          <a:xfrm>
            <a:off x="6457951" y="5210175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1028700" y="4740645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Source: </a:t>
            </a:r>
            <a:r>
              <a:rPr lang="en-GB" sz="1200" dirty="0" err="1"/>
              <a:t>Biewald</a:t>
            </a:r>
            <a:r>
              <a:rPr lang="en-GB" sz="1200" dirty="0"/>
              <a:t>, Lukas Opinion: The data science ecosystem part 2: Data wrangling. </a:t>
            </a:r>
            <a:r>
              <a:rPr lang="en-GB" sz="1200" u="sng" dirty="0"/>
              <a:t>Computerworld</a:t>
            </a:r>
            <a:r>
              <a:rPr lang="en-GB" sz="1200" dirty="0"/>
              <a:t> Apr 1, 2015</a:t>
            </a:r>
          </a:p>
          <a:p>
            <a:r>
              <a:rPr lang="en-GB" sz="1200" dirty="0"/>
              <a:t>http://www.computerworld.com/article/2902920/the-data-science-ecosystem-part-2-data-wrangling.html</a:t>
            </a:r>
          </a:p>
        </p:txBody>
      </p:sp>
      <p:sp>
        <p:nvSpPr>
          <p:cNvPr id="7" name="Rectangle 6"/>
          <p:cNvSpPr/>
          <p:nvPr/>
        </p:nvSpPr>
        <p:spPr>
          <a:xfrm>
            <a:off x="1028700" y="2114550"/>
            <a:ext cx="7486650" cy="2390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75806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83711"/>
            <a:ext cx="7886700" cy="547880"/>
          </a:xfrm>
        </p:spPr>
        <p:txBody>
          <a:bodyPr>
            <a:normAutofit/>
          </a:bodyPr>
          <a:lstStyle/>
          <a:p>
            <a:r>
              <a:rPr lang="en-GB" sz="1800" b="1" dirty="0">
                <a:latin typeface="+mn-lt"/>
              </a:rPr>
              <a:t>Saving the output: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741656"/>
            <a:ext cx="7886700" cy="2766852"/>
          </a:xfrm>
        </p:spPr>
        <p:txBody>
          <a:bodyPr>
            <a:normAutofit/>
          </a:bodyPr>
          <a:lstStyle/>
          <a:p>
            <a:r>
              <a:rPr lang="en-GB" sz="1500" b="1" dirty="0"/>
              <a:t>Data file</a:t>
            </a:r>
          </a:p>
          <a:p>
            <a:pPr lvl="1"/>
            <a:r>
              <a:rPr lang="en-GB" sz="1500" b="1" dirty="0"/>
              <a:t>File &gt; Save as</a:t>
            </a:r>
            <a:r>
              <a:rPr lang="en-GB" sz="1500" dirty="0"/>
              <a:t> and save the data file with format ‘SPSS Statistics (*.</a:t>
            </a:r>
            <a:r>
              <a:rPr lang="en-GB" sz="1500" dirty="0" err="1"/>
              <a:t>sav</a:t>
            </a:r>
            <a:r>
              <a:rPr lang="en-GB" sz="1500" dirty="0"/>
              <a:t>)’. </a:t>
            </a:r>
          </a:p>
          <a:p>
            <a:r>
              <a:rPr lang="en-GB" sz="1500" b="1" dirty="0"/>
              <a:t>Output log file</a:t>
            </a:r>
            <a:r>
              <a:rPr lang="en-GB" sz="1500" dirty="0"/>
              <a:t> ‘Output[n] [Document[n]] IBM SPSS Statistics Viewer’</a:t>
            </a:r>
          </a:p>
          <a:p>
            <a:pPr lvl="1"/>
            <a:r>
              <a:rPr lang="en-GB" sz="1500" dirty="0"/>
              <a:t>use </a:t>
            </a:r>
            <a:r>
              <a:rPr lang="en-GB" sz="1500" b="1" dirty="0"/>
              <a:t>File &gt; Export</a:t>
            </a:r>
            <a:r>
              <a:rPr lang="en-GB" sz="1500" dirty="0"/>
              <a:t> to save it in .txt, .html or .pdf format</a:t>
            </a:r>
          </a:p>
          <a:p>
            <a:r>
              <a:rPr lang="en-GB" sz="1500" dirty="0"/>
              <a:t>Update the </a:t>
            </a:r>
            <a:r>
              <a:rPr lang="en-GB" sz="1500" b="1" dirty="0"/>
              <a:t>Data Log file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EEB0-1055-4B04-A2AB-4C227D617579}" type="datetime1">
              <a:rPr lang="en-GB" smtClean="0"/>
              <a:t>24/05/2016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262D-BD2D-4120-AA33-513B60EDCA13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55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75537"/>
            <a:ext cx="7886700" cy="551324"/>
          </a:xfrm>
        </p:spPr>
        <p:txBody>
          <a:bodyPr>
            <a:normAutofit/>
          </a:bodyPr>
          <a:lstStyle/>
          <a:p>
            <a:r>
              <a:rPr lang="en-GB" sz="1800" b="1" dirty="0">
                <a:latin typeface="+mn-lt"/>
              </a:rPr>
              <a:t>Adding metadata: variable and value labels, and user-defined missing data codes</a:t>
            </a:r>
            <a:endParaRPr lang="en-GB" sz="1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772547"/>
            <a:ext cx="7886700" cy="27174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500" dirty="0"/>
              <a:t>Best done with a </a:t>
            </a:r>
            <a:r>
              <a:rPr lang="en-GB" sz="1500" b="1" dirty="0"/>
              <a:t>syntax file </a:t>
            </a:r>
            <a:r>
              <a:rPr lang="en-GB" sz="1500" dirty="0"/>
              <a:t>containing:</a:t>
            </a:r>
          </a:p>
          <a:p>
            <a:pPr lvl="1"/>
            <a:r>
              <a:rPr lang="en-GB" sz="1500" b="1" dirty="0"/>
              <a:t>Data statement </a:t>
            </a:r>
            <a:r>
              <a:rPr lang="en-GB" sz="1500" dirty="0"/>
              <a:t>(if your file is </a:t>
            </a:r>
            <a:r>
              <a:rPr lang="en-GB" sz="1500" dirty="0" err="1"/>
              <a:t>eg</a:t>
            </a:r>
            <a:r>
              <a:rPr lang="en-GB" sz="1500" dirty="0"/>
              <a:t> fixed format) – in our example, SPSS took this information from the .csv file structure, so we don’t need one</a:t>
            </a:r>
          </a:p>
          <a:p>
            <a:pPr lvl="1"/>
            <a:r>
              <a:rPr lang="en-GB" sz="1500" b="1" dirty="0"/>
              <a:t>Variable labels </a:t>
            </a:r>
            <a:r>
              <a:rPr lang="en-GB" sz="1500" dirty="0"/>
              <a:t>– </a:t>
            </a:r>
            <a:r>
              <a:rPr lang="en-GB" sz="1500" dirty="0" err="1"/>
              <a:t>eg</a:t>
            </a:r>
            <a:r>
              <a:rPr lang="en-GB" sz="1500" dirty="0"/>
              <a:t> survey question text, or description of content of each variable</a:t>
            </a:r>
          </a:p>
          <a:p>
            <a:pPr lvl="1"/>
            <a:r>
              <a:rPr lang="en-GB" sz="1500" b="1" dirty="0"/>
              <a:t>Value labels </a:t>
            </a:r>
            <a:r>
              <a:rPr lang="en-GB" sz="1500" dirty="0"/>
              <a:t>–codes (numeric or alphabetic) used in each variable and what they mean</a:t>
            </a:r>
          </a:p>
          <a:p>
            <a:pPr lvl="1"/>
            <a:r>
              <a:rPr lang="en-GB" sz="1500" b="1" dirty="0"/>
              <a:t>Missing values </a:t>
            </a:r>
            <a:r>
              <a:rPr lang="en-GB" sz="1500" dirty="0"/>
              <a:t>(user defined)</a:t>
            </a:r>
          </a:p>
          <a:p>
            <a:pPr marL="0" indent="0">
              <a:buNone/>
            </a:pPr>
            <a:r>
              <a:rPr lang="en-GB" sz="1500" dirty="0"/>
              <a:t>The alternative is to type this information in in the Variable View window, but this can be a lot of work, especially if you have a lot of variables.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79E3-B32C-43A4-A2D5-89AFC574C415}" type="datetime1">
              <a:rPr lang="en-GB" smtClean="0"/>
              <a:t>24/05/2016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262D-BD2D-4120-AA33-513B60EDCA13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19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28700"/>
            <a:ext cx="7886700" cy="661989"/>
          </a:xfrm>
        </p:spPr>
        <p:txBody>
          <a:bodyPr>
            <a:normAutofit/>
          </a:bodyPr>
          <a:lstStyle/>
          <a:p>
            <a:r>
              <a:rPr lang="en-GB" sz="1800" b="1" dirty="0">
                <a:latin typeface="+mn-lt"/>
              </a:rPr>
              <a:t>Advantages to using a syntax file: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500" dirty="0"/>
              <a:t>a handful of commands/subcommands are available via syntax but not via the drop-down menus, </a:t>
            </a:r>
            <a:r>
              <a:rPr lang="en-GB" sz="1500" dirty="0" err="1"/>
              <a:t>eg</a:t>
            </a:r>
            <a:r>
              <a:rPr lang="en-GB" sz="1500" dirty="0"/>
              <a:t> </a:t>
            </a:r>
            <a:r>
              <a:rPr lang="en-GB" sz="1500" b="1" dirty="0"/>
              <a:t>temporary, missing=include</a:t>
            </a:r>
            <a:r>
              <a:rPr lang="en-GB" sz="1500" dirty="0"/>
              <a:t>, </a:t>
            </a:r>
            <a:r>
              <a:rPr lang="en-GB" sz="1500" b="1" dirty="0" err="1"/>
              <a:t>manova</a:t>
            </a:r>
            <a:endParaRPr lang="en-GB" sz="1500" b="1" dirty="0"/>
          </a:p>
          <a:p>
            <a:pPr lvl="0"/>
            <a:r>
              <a:rPr lang="en-GB" sz="1500" dirty="0"/>
              <a:t>for some procedures, syntax is actually easier and more flexible than using the menus (and vice versa.</a:t>
            </a:r>
          </a:p>
          <a:p>
            <a:r>
              <a:rPr lang="en-GB" sz="1500" dirty="0"/>
              <a:t>perform with one click all the variable recoding/checking and labelling assignments necessary on a variable or group of variables</a:t>
            </a:r>
          </a:p>
          <a:p>
            <a:r>
              <a:rPr lang="en-GB" sz="1500" dirty="0"/>
              <a:t>you can recycle text (cut and paste) to re-use the same set of syntax (the runs that worked, of course)</a:t>
            </a:r>
          </a:p>
          <a:p>
            <a:r>
              <a:rPr lang="en-GB" sz="1500" dirty="0"/>
              <a:t>annotate with COMMENTS as a reminder of what each set of commands does, for future reference. COMMENTS will be included in your output files.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58C1-BA54-4A83-99DB-A71F44ED744F}" type="datetime1">
              <a:rPr lang="en-GB" smtClean="0"/>
              <a:t>24/05/2016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262D-BD2D-4120-AA33-513B60EDCA13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5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12159"/>
            <a:ext cx="7886700" cy="526610"/>
          </a:xfrm>
        </p:spPr>
        <p:txBody>
          <a:bodyPr>
            <a:normAutofit/>
          </a:bodyPr>
          <a:lstStyle/>
          <a:p>
            <a:r>
              <a:rPr lang="en-GB" sz="1800" b="1" dirty="0">
                <a:latin typeface="+mn-lt"/>
              </a:rPr>
              <a:t>SPSS syntax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67066"/>
            <a:ext cx="7886700" cy="2556787"/>
          </a:xfrm>
        </p:spPr>
        <p:txBody>
          <a:bodyPr>
            <a:normAutofit fontScale="92500" lnSpcReduction="10000"/>
          </a:bodyPr>
          <a:lstStyle/>
          <a:p>
            <a:r>
              <a:rPr lang="en-GB" sz="1500" dirty="0"/>
              <a:t>Commands must start on a new line, but may start in any column (older versions: column ‘1’)</a:t>
            </a:r>
          </a:p>
          <a:p>
            <a:r>
              <a:rPr lang="en-GB" sz="1500" dirty="0"/>
              <a:t>Commands must end with a full stop (‘.’)</a:t>
            </a:r>
          </a:p>
          <a:p>
            <a:r>
              <a:rPr lang="en-GB" sz="1500" dirty="0"/>
              <a:t>Commands are not case sensitive. </a:t>
            </a:r>
            <a:r>
              <a:rPr lang="en-GB" sz="1500" dirty="0" err="1"/>
              <a:t>Ie</a:t>
            </a:r>
            <a:r>
              <a:rPr lang="en-GB" sz="1500" dirty="0"/>
              <a:t> ‘FREQS’ = ‘</a:t>
            </a:r>
            <a:r>
              <a:rPr lang="en-GB" sz="1500" dirty="0" err="1"/>
              <a:t>freqs</a:t>
            </a:r>
            <a:r>
              <a:rPr lang="en-GB" sz="1500" dirty="0"/>
              <a:t>’</a:t>
            </a:r>
          </a:p>
          <a:p>
            <a:r>
              <a:rPr lang="en-GB" sz="1500" dirty="0"/>
              <a:t>Each line of command syntax must be less than 256 characters in length</a:t>
            </a:r>
          </a:p>
          <a:p>
            <a:r>
              <a:rPr lang="en-GB" sz="1500" dirty="0"/>
              <a:t>Subcommands usually start with a forward slash (‘/’)</a:t>
            </a:r>
          </a:p>
          <a:p>
            <a:pPr lvl="0"/>
            <a:r>
              <a:rPr lang="en-GB" sz="1500" dirty="0"/>
              <a:t>Add comments to syntax (preceded by asterisk ‘*’ or ‘COMMENT’, and ending with a full stop) before or after commands, but not in the middle of commands and their subcommands.</a:t>
            </a:r>
          </a:p>
          <a:p>
            <a:pPr lvl="0"/>
            <a:r>
              <a:rPr lang="en-GB" sz="1500" dirty="0"/>
              <a:t>Many commands can be truncated (to 3-4 letters), but variable names must be spelled out in full</a:t>
            </a:r>
          </a:p>
          <a:p>
            <a:pPr lvl="0"/>
            <a:r>
              <a:rPr lang="en-GB" sz="1500" dirty="0"/>
              <a:t>Must use a full stop (‘.’) to indicate decimals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384A5-93FD-43B6-9B6D-9BF1EC8F0277}" type="datetime1">
              <a:rPr lang="en-GB" smtClean="0"/>
              <a:t>24/05/2016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262D-BD2D-4120-AA33-513B60EDCA13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8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94594"/>
            <a:ext cx="7886700" cy="631031"/>
          </a:xfrm>
        </p:spPr>
        <p:txBody>
          <a:bodyPr/>
          <a:lstStyle/>
          <a:p>
            <a:r>
              <a:rPr lang="en-GB" sz="1800" b="1" dirty="0">
                <a:latin typeface="+mn-lt"/>
              </a:rPr>
              <a:t>To generate syntax from SPSS: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500" dirty="0"/>
              <a:t>If unsure about how to write a particular set of syntax, try to find the procedure via the drop-down menus</a:t>
            </a:r>
          </a:p>
          <a:p>
            <a:r>
              <a:rPr lang="en-GB" sz="1500" dirty="0"/>
              <a:t>Many procedures have a ‘Paste‘ button beside the ‘OK’ button</a:t>
            </a:r>
          </a:p>
          <a:p>
            <a:r>
              <a:rPr lang="en-GB" sz="1500" dirty="0"/>
              <a:t>Clicking on the ‘Paste’ button will cause the syntax for the current procedure to be written to the current syntax file, if you have one already open</a:t>
            </a:r>
          </a:p>
          <a:p>
            <a:r>
              <a:rPr lang="en-GB" sz="1500" dirty="0"/>
              <a:t>If you do not have a syntax file open, SPSS will create one</a:t>
            </a:r>
          </a:p>
          <a:p>
            <a:r>
              <a:rPr lang="en-GB" sz="1500" dirty="0"/>
              <a:t>Note: if you use the ‘Paste’ button, the procedure will not actually be run until you select the set of syntax and click the ‘Run’ button on the SPSS tool bar</a:t>
            </a:r>
          </a:p>
          <a:p>
            <a:r>
              <a:rPr lang="en-GB" sz="1500" dirty="0"/>
              <a:t>Syntax can be edited, and ‘recycled’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32484-4264-44C8-A4D4-ACAE5553F41B}" type="datetime1">
              <a:rPr lang="en-GB" smtClean="0"/>
              <a:t>24/05/2016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262D-BD2D-4120-AA33-513B60EDCA13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2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647825"/>
            <a:ext cx="2949178" cy="752475"/>
          </a:xfrm>
        </p:spPr>
        <p:txBody>
          <a:bodyPr>
            <a:normAutofit/>
          </a:bodyPr>
          <a:lstStyle/>
          <a:p>
            <a:r>
              <a:rPr lang="en-GB" sz="1800" dirty="0">
                <a:latin typeface="+mn-lt"/>
              </a:rPr>
              <a:t>To generate syntax from SPSS (cont’d):</a:t>
            </a:r>
          </a:p>
        </p:txBody>
      </p:sp>
      <p:pic>
        <p:nvPicPr>
          <p:cNvPr id="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482" y="1792598"/>
            <a:ext cx="4358856" cy="273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GB" sz="1500" dirty="0"/>
          </a:p>
          <a:p>
            <a:r>
              <a:rPr lang="en-GB" sz="1500" dirty="0"/>
              <a:t>Click the ‘Paste’ button to write the syntax to the syntax file </a:t>
            </a:r>
            <a:r>
              <a:rPr lang="en-GB" sz="1500" dirty="0" err="1"/>
              <a:t>file</a:t>
            </a:r>
            <a:r>
              <a:rPr lang="en-GB" sz="1500" dirty="0"/>
              <a:t> you have open, </a:t>
            </a:r>
            <a:r>
              <a:rPr lang="en-GB" sz="1500" u="sng" dirty="0"/>
              <a:t>instead of </a:t>
            </a:r>
            <a:r>
              <a:rPr lang="en-GB" sz="1500" dirty="0"/>
              <a:t>running the procedure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9D0A-6B2F-48D2-8058-804E0C2EF368}" type="datetime1">
              <a:rPr lang="en-GB" smtClean="0"/>
              <a:t>24/05/2016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262D-BD2D-4120-AA33-513B60EDCA13}" type="slidenum">
              <a:rPr lang="en-GB" smtClean="0"/>
              <a:t>35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449330" y="4094721"/>
            <a:ext cx="518984" cy="2842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506362" y="3486649"/>
            <a:ext cx="2811162" cy="81554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629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04501"/>
            <a:ext cx="7886700" cy="686188"/>
          </a:xfrm>
        </p:spPr>
        <p:txBody>
          <a:bodyPr>
            <a:normAutofit/>
          </a:bodyPr>
          <a:lstStyle/>
          <a:p>
            <a:r>
              <a:rPr lang="en-GB" sz="1800" dirty="0">
                <a:latin typeface="+mn-lt"/>
              </a:rPr>
              <a:t>Adding variable and value labels, and user-defined missing data codes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500" dirty="0"/>
              <a:t>In SPSS:</a:t>
            </a:r>
            <a:r>
              <a:rPr lang="en-GB" sz="1500" b="1" dirty="0"/>
              <a:t> File &gt; Open &gt; Syntax</a:t>
            </a:r>
          </a:p>
          <a:p>
            <a:r>
              <a:rPr lang="en-GB" sz="1500" dirty="0"/>
              <a:t>Navigate to</a:t>
            </a:r>
            <a:r>
              <a:rPr lang="en-GB" sz="1500" b="1" dirty="0"/>
              <a:t> Libraries &gt; Documents &gt; SPSS files</a:t>
            </a:r>
            <a:r>
              <a:rPr lang="en-GB" sz="1500" dirty="0"/>
              <a:t> &gt; </a:t>
            </a:r>
            <a:r>
              <a:rPr lang="en-GB" sz="1500" b="1" dirty="0"/>
              <a:t>ist_labels1.sps</a:t>
            </a:r>
          </a:p>
          <a:p>
            <a:pPr lvl="0"/>
            <a:r>
              <a:rPr lang="en-GB" altLang="en-US" sz="1500" dirty="0">
                <a:ea typeface="Calibri" panose="020F0502020204030204" pitchFamily="34" charset="0"/>
                <a:cs typeface="Times New Roman" panose="02020603050405020304" pitchFamily="18" charset="0"/>
              </a:rPr>
              <a:t>Click and drag to select the syntax file contents, down to and including the full stop ‘.’ at the end of the file, </a:t>
            </a:r>
          </a:p>
          <a:p>
            <a:pPr lvl="1"/>
            <a:r>
              <a:rPr lang="en-GB" altLang="en-US" sz="1500" dirty="0">
                <a:ea typeface="Calibri" panose="020F0502020204030204" pitchFamily="34" charset="0"/>
                <a:cs typeface="Times New Roman" panose="02020603050405020304" pitchFamily="18" charset="0"/>
              </a:rPr>
              <a:t>or </a:t>
            </a:r>
            <a:r>
              <a:rPr lang="en-GB" altLang="en-US" sz="1500" b="1" dirty="0">
                <a:ea typeface="Calibri" panose="020F0502020204030204" pitchFamily="34" charset="0"/>
                <a:cs typeface="Times New Roman" panose="02020603050405020304" pitchFamily="18" charset="0"/>
              </a:rPr>
              <a:t>Edit &gt; Select All</a:t>
            </a:r>
            <a:endParaRPr lang="en-GB" altLang="en-US" sz="1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GB" altLang="en-US" sz="1500" dirty="0">
                <a:ea typeface="Calibri" panose="020F0502020204030204" pitchFamily="34" charset="0"/>
                <a:cs typeface="Times New Roman" panose="02020603050405020304" pitchFamily="18" charset="0"/>
              </a:rPr>
              <a:t>click on the large green arrowhead (the </a:t>
            </a:r>
            <a:r>
              <a:rPr lang="en-GB" altLang="en-US" sz="1500" b="1" dirty="0">
                <a:ea typeface="Calibri" panose="020F0502020204030204" pitchFamily="34" charset="0"/>
                <a:cs typeface="Times New Roman" panose="02020603050405020304" pitchFamily="18" charset="0"/>
              </a:rPr>
              <a:t>‘Run’ </a:t>
            </a:r>
            <a:r>
              <a:rPr lang="en-GB" altLang="en-US" sz="1500" dirty="0">
                <a:ea typeface="Calibri" panose="020F0502020204030204" pitchFamily="34" charset="0"/>
                <a:cs typeface="Times New Roman" panose="02020603050405020304" pitchFamily="18" charset="0"/>
              </a:rPr>
              <a:t>icon) on the SPSS tool bar </a:t>
            </a:r>
          </a:p>
          <a:p>
            <a:pPr lvl="0"/>
            <a:r>
              <a:rPr lang="en-GB" altLang="en-US" sz="1500" dirty="0">
                <a:cs typeface="Times New Roman" panose="02020603050405020304" pitchFamily="18" charset="0"/>
              </a:rPr>
              <a:t>If no errors, you should now see variable and value labels and missing data specs in the Variable View window</a:t>
            </a:r>
            <a:endParaRPr lang="en-GB" altLang="en-US" sz="1500" dirty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336E5-0893-4C78-9593-83EAF7AA5BE6}" type="datetime1">
              <a:rPr lang="en-GB" smtClean="0"/>
              <a:t>24/05/2016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262D-BD2D-4120-AA33-513B60EDCA13}" type="slidenum">
              <a:rPr lang="en-GB" smtClean="0"/>
              <a:t>36</a:t>
            </a:fld>
            <a:endParaRPr lang="en-GB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86594" y="1004501"/>
            <a:ext cx="1994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GB" altLang="en-US" sz="1350">
              <a:latin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472294" y="890201"/>
            <a:ext cx="1994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GB" altLang="en-US" sz="135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13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7" b="3957"/>
          <a:stretch/>
        </p:blipFill>
        <p:spPr bwMode="auto">
          <a:xfrm>
            <a:off x="156702" y="1038441"/>
            <a:ext cx="5980445" cy="3070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37870" y="1153813"/>
            <a:ext cx="266290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/>
              <a:t>Variable view window used to look </a:t>
            </a:r>
          </a:p>
          <a:p>
            <a:r>
              <a:rPr lang="en-GB" sz="1350" dirty="0"/>
              <a:t>like this</a:t>
            </a:r>
          </a:p>
        </p:txBody>
      </p:sp>
      <p:sp>
        <p:nvSpPr>
          <p:cNvPr id="8" name="Left Arrow 7"/>
          <p:cNvSpPr/>
          <p:nvPr/>
        </p:nvSpPr>
        <p:spPr>
          <a:xfrm>
            <a:off x="6549705" y="1712928"/>
            <a:ext cx="509632" cy="188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TextBox 8"/>
          <p:cNvSpPr txBox="1"/>
          <p:nvPr/>
        </p:nvSpPr>
        <p:spPr>
          <a:xfrm>
            <a:off x="6437871" y="2228518"/>
            <a:ext cx="178940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/>
              <a:t>And now looks like this</a:t>
            </a:r>
          </a:p>
        </p:txBody>
      </p:sp>
      <p:sp>
        <p:nvSpPr>
          <p:cNvPr id="10" name="Down Arrow 9"/>
          <p:cNvSpPr/>
          <p:nvPr/>
        </p:nvSpPr>
        <p:spPr>
          <a:xfrm>
            <a:off x="8183556" y="2200827"/>
            <a:ext cx="184463" cy="5691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4D3A-59CC-4DBA-A0D4-740019EA2913}" type="datetime1">
              <a:rPr lang="en-GB" smtClean="0"/>
              <a:t>24/05/2016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262D-BD2D-4120-AA33-513B60EDCA13}" type="slidenum">
              <a:rPr lang="en-GB" smtClean="0"/>
              <a:t>37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351" y="3512344"/>
            <a:ext cx="7336631" cy="238601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371975" y="3512344"/>
            <a:ext cx="1390650" cy="23860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Rectangle 14"/>
          <p:cNvSpPr/>
          <p:nvPr/>
        </p:nvSpPr>
        <p:spPr>
          <a:xfrm>
            <a:off x="5762626" y="4705351"/>
            <a:ext cx="34289" cy="34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Rectangle 15"/>
          <p:cNvSpPr/>
          <p:nvPr/>
        </p:nvSpPr>
        <p:spPr>
          <a:xfrm>
            <a:off x="5762626" y="5238750"/>
            <a:ext cx="675245" cy="3857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127857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66800"/>
            <a:ext cx="7886700" cy="623889"/>
          </a:xfrm>
        </p:spPr>
        <p:txBody>
          <a:bodyPr>
            <a:normAutofit/>
          </a:bodyPr>
          <a:lstStyle/>
          <a:p>
            <a:r>
              <a:rPr lang="en-GB" sz="1800" b="1" dirty="0">
                <a:latin typeface="+mn-lt"/>
              </a:rPr>
              <a:t>Displaying and saving dataset content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38351"/>
            <a:ext cx="7886700" cy="3451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500" dirty="0"/>
              <a:t>To produce a variable list in your output file that can be copied into your Data log file</a:t>
            </a:r>
          </a:p>
          <a:p>
            <a:pPr lvl="1"/>
            <a:r>
              <a:rPr lang="en-GB" sz="1350" dirty="0"/>
              <a:t>select </a:t>
            </a:r>
            <a:r>
              <a:rPr lang="en-GB" sz="1350" b="1" dirty="0"/>
              <a:t>File &gt; Display Data File Information &gt; Working File</a:t>
            </a:r>
          </a:p>
          <a:p>
            <a:pPr lvl="1"/>
            <a:r>
              <a:rPr lang="en-GB" sz="1350" dirty="0"/>
              <a:t>alternatively, using syntax: </a:t>
            </a:r>
            <a:r>
              <a:rPr lang="en-GB" sz="1350" b="1" dirty="0"/>
              <a:t>display dictionary.</a:t>
            </a:r>
            <a:endParaRPr lang="en-GB" sz="1350" dirty="0"/>
          </a:p>
          <a:p>
            <a:pPr lvl="1"/>
            <a:r>
              <a:rPr lang="en-GB" sz="1350" dirty="0"/>
              <a:t>in </a:t>
            </a:r>
            <a:r>
              <a:rPr lang="en-GB" sz="1350" b="1" dirty="0"/>
              <a:t>Output Viewer </a:t>
            </a:r>
            <a:r>
              <a:rPr lang="en-GB" sz="1350" dirty="0"/>
              <a:t>window: </a:t>
            </a:r>
          </a:p>
          <a:p>
            <a:pPr lvl="2"/>
            <a:r>
              <a:rPr lang="en-GB" sz="1350" dirty="0"/>
              <a:t>Click on Variable Information</a:t>
            </a:r>
          </a:p>
          <a:p>
            <a:pPr lvl="2"/>
            <a:r>
              <a:rPr lang="en-GB" sz="1350" dirty="0"/>
              <a:t>Ctrl-C to copy</a:t>
            </a:r>
          </a:p>
          <a:p>
            <a:pPr lvl="2"/>
            <a:r>
              <a:rPr lang="en-GB" sz="1350" dirty="0"/>
              <a:t>Ctrl-V to paste onto a </a:t>
            </a:r>
            <a:r>
              <a:rPr lang="en-GB" sz="1350" b="1" u="sng" dirty="0"/>
              <a:t>new sheet </a:t>
            </a:r>
            <a:r>
              <a:rPr lang="en-GB" sz="1350" dirty="0"/>
              <a:t>in the </a:t>
            </a:r>
            <a:r>
              <a:rPr lang="en-GB" sz="1350" b="1" dirty="0"/>
              <a:t>Data Log </a:t>
            </a:r>
            <a:r>
              <a:rPr lang="en-GB" sz="1350" dirty="0"/>
              <a:t>file</a:t>
            </a:r>
          </a:p>
          <a:p>
            <a:pPr lvl="1"/>
            <a:r>
              <a:rPr lang="en-GB" sz="1350" dirty="0"/>
              <a:t>do the same with the Value Labels list in Output Viewer window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6D712-A457-4390-8D21-D39752364E4F}" type="datetime1">
              <a:rPr lang="en-GB" smtClean="0"/>
              <a:t>24/05/2016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262D-BD2D-4120-AA33-513B60EDCA13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94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421"/>
          <a:stretch/>
        </p:blipFill>
        <p:spPr>
          <a:xfrm>
            <a:off x="3804047" y="1219200"/>
            <a:ext cx="3593306" cy="42957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04046" y="1219200"/>
            <a:ext cx="282179" cy="2571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" name="Rectangle 3"/>
          <p:cNvSpPr/>
          <p:nvPr/>
        </p:nvSpPr>
        <p:spPr>
          <a:xfrm>
            <a:off x="3804046" y="3543300"/>
            <a:ext cx="3092054" cy="2381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TextBox 4"/>
          <p:cNvSpPr txBox="1"/>
          <p:nvPr/>
        </p:nvSpPr>
        <p:spPr>
          <a:xfrm>
            <a:off x="571500" y="1633402"/>
            <a:ext cx="28176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Displaying and saving </a:t>
            </a:r>
          </a:p>
          <a:p>
            <a:r>
              <a:rPr lang="en-GB" dirty="0"/>
              <a:t>dataset content information</a:t>
            </a:r>
          </a:p>
          <a:p>
            <a:r>
              <a:rPr lang="en-GB" dirty="0"/>
              <a:t>(cont’d)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FF12-414D-4372-864B-E9B757CE32E9}" type="datetime1">
              <a:rPr lang="en-GB" smtClean="0"/>
              <a:t>24/05/2016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262D-BD2D-4120-AA33-513B60EDCA13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07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b="1" dirty="0">
                <a:latin typeface="+mn-lt"/>
              </a:rPr>
              <a:t>Questions you need to be able to answer, re any software you decide to use: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en-GB" sz="1500" dirty="0"/>
              <a:t>does the software support the statistical analyses most appropriate for my research question and data? </a:t>
            </a:r>
          </a:p>
          <a:p>
            <a:pPr marL="342900" indent="-342900">
              <a:buFont typeface="+mj-lt"/>
              <a:buAutoNum type="alphaLcPeriod"/>
            </a:pPr>
            <a:r>
              <a:rPr lang="en-GB" sz="1500" dirty="0"/>
              <a:t>how good are the measures that it will produce, for example chi-square,  pseudo-R²? </a:t>
            </a:r>
          </a:p>
          <a:p>
            <a:pPr marL="342900" indent="-342900">
              <a:buFont typeface="+mj-lt"/>
              <a:buAutoNum type="alphaLcPeriod"/>
            </a:pPr>
            <a:r>
              <a:rPr lang="en-GB" sz="1500" dirty="0"/>
              <a:t>will it support the data </a:t>
            </a:r>
            <a:r>
              <a:rPr lang="en-GB" sz="1500" dirty="0" smtClean="0"/>
              <a:t>exploration, computing and recoding, </a:t>
            </a:r>
            <a:r>
              <a:rPr lang="en-GB" sz="1500" dirty="0"/>
              <a:t>and </a:t>
            </a:r>
            <a:r>
              <a:rPr lang="en-GB" sz="1500" dirty="0" smtClean="0"/>
              <a:t>other data </a:t>
            </a:r>
            <a:r>
              <a:rPr lang="en-GB" sz="1500" dirty="0"/>
              <a:t>transformations I need to perform, or do I need to do </a:t>
            </a:r>
            <a:r>
              <a:rPr lang="en-GB" sz="1500" dirty="0" smtClean="0"/>
              <a:t>some of them </a:t>
            </a:r>
            <a:r>
              <a:rPr lang="en-GB" sz="1500" dirty="0"/>
              <a:t>in some other software? </a:t>
            </a:r>
          </a:p>
          <a:p>
            <a:pPr marL="342900" indent="-342900">
              <a:buFont typeface="+mj-lt"/>
              <a:buAutoNum type="alphaLcPeriod"/>
            </a:pPr>
            <a:r>
              <a:rPr lang="en-GB" sz="1500" dirty="0"/>
              <a:t>how will I get my data into the software (</a:t>
            </a:r>
            <a:r>
              <a:rPr lang="en-GB" sz="1500" dirty="0" err="1"/>
              <a:t>ie</a:t>
            </a:r>
            <a:r>
              <a:rPr lang="en-GB" sz="1500" dirty="0"/>
              <a:t> what data file formats can it read)?</a:t>
            </a:r>
          </a:p>
          <a:p>
            <a:pPr marL="342900" indent="-342900">
              <a:buFont typeface="+mj-lt"/>
              <a:buAutoNum type="alphaLcPeriod"/>
            </a:pPr>
            <a:r>
              <a:rPr lang="en-GB" sz="1500" dirty="0"/>
              <a:t>how can I get my data out of that software (along with any transformations, computations </a:t>
            </a:r>
            <a:r>
              <a:rPr lang="en-GB" sz="1500" dirty="0" err="1"/>
              <a:t>etc</a:t>
            </a:r>
            <a:r>
              <a:rPr lang="en-GB" sz="1500" dirty="0"/>
              <a:t>) so that I can read it into other software for other analyses, or store it in a non-software dependent format for the longer term? </a:t>
            </a:r>
            <a:r>
              <a:rPr lang="en-GB" sz="1500" dirty="0" err="1"/>
              <a:t>Ie</a:t>
            </a:r>
            <a:r>
              <a:rPr lang="en-GB" sz="1500" dirty="0"/>
              <a:t> what data file formats can it write?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66783-7AFF-4A18-894D-C61B5640629F}" type="datetime1">
              <a:rPr lang="en-GB" smtClean="0"/>
              <a:t>24/05/2016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262D-BD2D-4120-AA33-513B60EDCA1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18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3787"/>
          <a:stretch/>
        </p:blipFill>
        <p:spPr>
          <a:xfrm>
            <a:off x="96074" y="1295915"/>
            <a:ext cx="5106314" cy="28729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1216"/>
          <a:stretch/>
        </p:blipFill>
        <p:spPr>
          <a:xfrm>
            <a:off x="5387739" y="1908829"/>
            <a:ext cx="2557463" cy="36625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54923" y="1425661"/>
            <a:ext cx="187403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/>
              <a:t>Variable Information list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54916" y="4968187"/>
            <a:ext cx="129522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/>
              <a:t>Value Labels list</a:t>
            </a:r>
          </a:p>
        </p:txBody>
      </p:sp>
      <p:sp>
        <p:nvSpPr>
          <p:cNvPr id="7" name="Left Arrow 6"/>
          <p:cNvSpPr/>
          <p:nvPr/>
        </p:nvSpPr>
        <p:spPr>
          <a:xfrm>
            <a:off x="5264171" y="1483329"/>
            <a:ext cx="537326" cy="16166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Right Arrow 7"/>
          <p:cNvSpPr/>
          <p:nvPr/>
        </p:nvSpPr>
        <p:spPr>
          <a:xfrm>
            <a:off x="4633784" y="5015299"/>
            <a:ext cx="630388" cy="1827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D9927-85CF-4A7A-BC03-E7E321DD76AB}" type="datetime1">
              <a:rPr lang="en-GB" smtClean="0"/>
              <a:t>24/05/2016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262D-BD2D-4120-AA33-513B60EDCA13}" type="slidenum">
              <a:rPr lang="en-GB" smtClean="0"/>
              <a:t>40</a:t>
            </a:fld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99478" y="4395399"/>
            <a:ext cx="27563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Content of Output window</a:t>
            </a:r>
          </a:p>
          <a:p>
            <a:pPr marL="257175" indent="-257175">
              <a:buFontTx/>
              <a:buChar char="-"/>
            </a:pPr>
            <a:r>
              <a:rPr lang="en-GB" sz="1500" dirty="0"/>
              <a:t>Copy and paste this info into </a:t>
            </a:r>
          </a:p>
          <a:p>
            <a:r>
              <a:rPr lang="en-GB" sz="1500" dirty="0"/>
              <a:t>the Data log file</a:t>
            </a:r>
          </a:p>
        </p:txBody>
      </p:sp>
    </p:spTree>
    <p:extLst>
      <p:ext uri="{BB962C8B-B14F-4D97-AF65-F5344CB8AC3E}">
        <p14:creationId xmlns:p14="http://schemas.microsoft.com/office/powerpoint/2010/main" val="34300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35196"/>
            <a:ext cx="7886700" cy="994172"/>
          </a:xfrm>
        </p:spPr>
        <p:txBody>
          <a:bodyPr>
            <a:normAutofit/>
          </a:bodyPr>
          <a:lstStyle/>
          <a:p>
            <a:r>
              <a:rPr lang="en-GB" sz="1800" b="1" dirty="0">
                <a:latin typeface="+mn-lt"/>
              </a:rPr>
              <a:t>Checking the variables: basic descriptive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29369"/>
            <a:ext cx="7886700" cy="26664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500" dirty="0"/>
              <a:t>Why run descriptive statistics?</a:t>
            </a:r>
          </a:p>
          <a:p>
            <a:pPr marL="385763" indent="-385763">
              <a:buFont typeface="+mj-lt"/>
              <a:buAutoNum type="arabicPeriod"/>
            </a:pPr>
            <a:r>
              <a:rPr lang="en-GB" sz="1500" dirty="0"/>
              <a:t>Determine how values are coded and distributed in each variable</a:t>
            </a:r>
          </a:p>
          <a:p>
            <a:pPr marL="385763" indent="-385763">
              <a:buFont typeface="+mj-lt"/>
              <a:buAutoNum type="arabicPeriod"/>
            </a:pPr>
            <a:r>
              <a:rPr lang="en-GB" sz="1500" dirty="0"/>
              <a:t>Identify data entry errors, undocumented codes, string variables that should be converted to numeric variables, </a:t>
            </a:r>
            <a:r>
              <a:rPr lang="en-GB" sz="1500" dirty="0" err="1"/>
              <a:t>etc</a:t>
            </a:r>
            <a:endParaRPr lang="en-GB" sz="1500" dirty="0"/>
          </a:p>
          <a:p>
            <a:pPr marL="385763" indent="-385763">
              <a:buFont typeface="+mj-lt"/>
              <a:buAutoNum type="arabicPeriod"/>
            </a:pPr>
            <a:r>
              <a:rPr lang="en-GB" sz="1500" dirty="0"/>
              <a:t>Determine what other data transformations are needed for analysis, </a:t>
            </a:r>
            <a:r>
              <a:rPr lang="en-GB" sz="1500" dirty="0" err="1"/>
              <a:t>eg</a:t>
            </a:r>
            <a:r>
              <a:rPr lang="en-GB" sz="1500" dirty="0"/>
              <a:t> recoding variables (</a:t>
            </a:r>
            <a:r>
              <a:rPr lang="en-GB" sz="1500" dirty="0" err="1"/>
              <a:t>eg</a:t>
            </a:r>
            <a:r>
              <a:rPr lang="en-GB" sz="1500" dirty="0"/>
              <a:t> the order of the values), missing data codes, dummy variables, new variables that need to be computed</a:t>
            </a:r>
          </a:p>
          <a:p>
            <a:pPr marL="385763" indent="-385763">
              <a:buFont typeface="+mj-lt"/>
              <a:buAutoNum type="arabicPeriod"/>
            </a:pPr>
            <a:r>
              <a:rPr lang="en-GB" sz="1500" dirty="0"/>
              <a:t>After a recode/compute procedure, ALWAYS check resulting recoded/computed variable against original using FREQUENCIES and CROSSTABS</a:t>
            </a:r>
          </a:p>
          <a:p>
            <a:endParaRPr lang="en-GB" sz="15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BD2C3-9DEC-4E74-8CA7-5176CC2311FD}" type="datetime1">
              <a:rPr lang="en-GB" smtClean="0"/>
              <a:t>24/05/2016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262D-BD2D-4120-AA33-513B60EDCA13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14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1055437"/>
            <a:ext cx="7886700" cy="994172"/>
          </a:xfrm>
        </p:spPr>
        <p:txBody>
          <a:bodyPr>
            <a:normAutofit/>
          </a:bodyPr>
          <a:lstStyle/>
          <a:p>
            <a:r>
              <a:rPr lang="en-GB" sz="1800" dirty="0">
                <a:latin typeface="+mn-lt"/>
              </a:rPr>
              <a:t>Descriptive statistics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29369"/>
            <a:ext cx="7886700" cy="32665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500" dirty="0"/>
              <a:t>Four ways to produce univariate descriptive statistics: </a:t>
            </a:r>
          </a:p>
          <a:p>
            <a:pPr marL="385763" indent="-385763">
              <a:buFont typeface="+mj-lt"/>
              <a:buAutoNum type="arabicPeriod"/>
            </a:pPr>
            <a:r>
              <a:rPr lang="en-GB" sz="1500" dirty="0"/>
              <a:t>In Data view or Variable view window (nominal/ordinal </a:t>
            </a:r>
            <a:r>
              <a:rPr lang="en-GB" sz="1500" dirty="0" smtClean="0"/>
              <a:t>variables) </a:t>
            </a:r>
          </a:p>
          <a:p>
            <a:pPr marL="728663" lvl="1" indent="-385763">
              <a:buFont typeface="+mj-lt"/>
              <a:buAutoNum type="alphaLcPeriod"/>
            </a:pPr>
            <a:r>
              <a:rPr lang="en-GB" sz="1350" dirty="0" smtClean="0"/>
              <a:t>click on a variable name to select it</a:t>
            </a:r>
          </a:p>
          <a:p>
            <a:pPr marL="728663" lvl="1" indent="-385763">
              <a:buFont typeface="+mj-lt"/>
              <a:buAutoNum type="alphaLcPeriod"/>
            </a:pPr>
            <a:r>
              <a:rPr lang="en-GB" sz="1350" b="1" dirty="0" smtClean="0"/>
              <a:t>R-click</a:t>
            </a:r>
            <a:r>
              <a:rPr lang="en-GB" sz="1350" dirty="0" smtClean="0"/>
              <a:t> </a:t>
            </a:r>
            <a:r>
              <a:rPr lang="en-GB" sz="1350" dirty="0"/>
              <a:t>(</a:t>
            </a:r>
            <a:r>
              <a:rPr lang="en-GB" sz="1350" dirty="0" err="1"/>
              <a:t>ie</a:t>
            </a:r>
            <a:r>
              <a:rPr lang="en-GB" sz="1350" dirty="0"/>
              <a:t> click the Right mouse button) </a:t>
            </a:r>
          </a:p>
          <a:p>
            <a:pPr marL="728663" lvl="1" indent="-385763">
              <a:buFont typeface="+mj-lt"/>
              <a:buAutoNum type="alphaLcPeriod"/>
            </a:pPr>
            <a:r>
              <a:rPr lang="en-GB" sz="1350" dirty="0"/>
              <a:t>select </a:t>
            </a:r>
            <a:r>
              <a:rPr lang="en-GB" sz="1350" b="1" dirty="0"/>
              <a:t>Descriptive </a:t>
            </a:r>
            <a:r>
              <a:rPr lang="en-GB" sz="1350" b="1" dirty="0" smtClean="0"/>
              <a:t>statistics</a:t>
            </a:r>
          </a:p>
          <a:p>
            <a:pPr marL="271463" indent="-385763">
              <a:buFont typeface="+mj-lt"/>
              <a:buAutoNum type="arabicPeriod"/>
            </a:pPr>
            <a:r>
              <a:rPr lang="en-GB" sz="1500" dirty="0" smtClean="0"/>
              <a:t>Drop-down menus (categorical variables): </a:t>
            </a:r>
            <a:r>
              <a:rPr lang="en-GB" sz="1500" b="1" dirty="0" smtClean="0"/>
              <a:t>Analyse </a:t>
            </a:r>
            <a:r>
              <a:rPr lang="en-GB" sz="1500" b="1" dirty="0"/>
              <a:t>&gt; Descriptive statistics &gt; </a:t>
            </a:r>
            <a:r>
              <a:rPr lang="en-GB" sz="1500" b="1" dirty="0" smtClean="0"/>
              <a:t>Frequencies</a:t>
            </a:r>
          </a:p>
          <a:p>
            <a:pPr marL="271463" indent="-385763">
              <a:buFont typeface="+mj-lt"/>
              <a:buAutoNum type="arabicPeriod"/>
            </a:pPr>
            <a:r>
              <a:rPr lang="en-GB" sz="1500" dirty="0"/>
              <a:t>Drop-down menus </a:t>
            </a:r>
            <a:r>
              <a:rPr lang="en-GB" sz="1500" dirty="0" smtClean="0"/>
              <a:t>(scale </a:t>
            </a:r>
            <a:r>
              <a:rPr lang="en-GB" sz="1500" dirty="0"/>
              <a:t>variables): </a:t>
            </a:r>
            <a:r>
              <a:rPr lang="en-GB" sz="1500" b="1" dirty="0"/>
              <a:t>Analyse &gt; Descriptive statistics &gt; </a:t>
            </a:r>
            <a:r>
              <a:rPr lang="en-GB" sz="1500" b="1" dirty="0" err="1" smtClean="0"/>
              <a:t>Descriptives</a:t>
            </a:r>
            <a:endParaRPr lang="en-GB" sz="1500" b="1" dirty="0" smtClean="0"/>
          </a:p>
          <a:p>
            <a:pPr marL="271463" indent="-385763">
              <a:buFont typeface="+mj-lt"/>
              <a:buAutoNum type="arabicPeriod"/>
            </a:pPr>
            <a:r>
              <a:rPr lang="en-GB" sz="1500" dirty="0" smtClean="0"/>
              <a:t>Drop-down menus(numeric variables only): </a:t>
            </a:r>
            <a:r>
              <a:rPr lang="en-GB" sz="1500" b="1" dirty="0" smtClean="0"/>
              <a:t>Analyse </a:t>
            </a:r>
            <a:r>
              <a:rPr lang="en-GB" sz="1500" b="1" dirty="0"/>
              <a:t>&gt; Descriptive statistics &gt; </a:t>
            </a:r>
            <a:r>
              <a:rPr lang="en-GB" sz="1500" b="1" dirty="0" smtClean="0"/>
              <a:t>Explore</a:t>
            </a:r>
          </a:p>
          <a:p>
            <a:pPr marL="271463" indent="-385763">
              <a:buFont typeface="+mj-lt"/>
              <a:buAutoNum type="arabicPeriod"/>
            </a:pPr>
            <a:endParaRPr lang="en-GB" sz="1500" dirty="0"/>
          </a:p>
          <a:p>
            <a:pPr marL="271463" indent="-385763">
              <a:buFont typeface="+mj-lt"/>
              <a:buAutoNum type="arabicPeriod"/>
            </a:pPr>
            <a:endParaRPr lang="en-GB" sz="1500" dirty="0"/>
          </a:p>
          <a:p>
            <a:pPr marL="271463" indent="-385763">
              <a:buFont typeface="+mj-lt"/>
              <a:buAutoNum type="arabicPeriod"/>
            </a:pPr>
            <a:endParaRPr lang="en-GB" sz="1500" dirty="0" smtClean="0"/>
          </a:p>
          <a:p>
            <a:pPr marL="271463" indent="-385763">
              <a:buFont typeface="+mj-lt"/>
              <a:buAutoNum type="arabicPeriod"/>
            </a:pPr>
            <a:endParaRPr lang="en-GB" sz="1500" dirty="0"/>
          </a:p>
          <a:p>
            <a:pPr marL="728663" lvl="1" indent="-385763">
              <a:buFont typeface="+mj-lt"/>
              <a:buAutoNum type="alphaLcPeriod"/>
            </a:pPr>
            <a:endParaRPr lang="en-GB" sz="1350" b="1" dirty="0" smtClean="0"/>
          </a:p>
          <a:p>
            <a:pPr marL="0" indent="0">
              <a:buNone/>
            </a:pPr>
            <a:endParaRPr lang="en-GB" sz="1750" b="1" dirty="0" smtClean="0"/>
          </a:p>
          <a:p>
            <a:pPr marL="271463" indent="-385763">
              <a:buFont typeface="+mj-lt"/>
              <a:buAutoNum type="arabicPeriod"/>
            </a:pPr>
            <a:endParaRPr lang="en-GB" sz="175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50A0-6970-4A50-83E5-19D0CFDF7762}" type="datetime1">
              <a:rPr lang="en-GB" smtClean="0"/>
              <a:t>24/05/2016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262D-BD2D-4120-AA33-513B60EDCA13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46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dirty="0">
                <a:latin typeface="+mn-lt"/>
              </a:rPr>
              <a:t>Descriptive statistics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887" y="2125266"/>
            <a:ext cx="7886700" cy="3704034"/>
          </a:xfrm>
        </p:spPr>
        <p:txBody>
          <a:bodyPr/>
          <a:lstStyle/>
          <a:p>
            <a:pPr marL="342900" lvl="1" indent="0">
              <a:buNone/>
            </a:pPr>
            <a:r>
              <a:rPr lang="en-GB" dirty="0" smtClean="0"/>
              <a:t>2. </a:t>
            </a:r>
            <a:r>
              <a:rPr lang="en-GB" sz="1500" dirty="0"/>
              <a:t>Using drop-down menus (categorical or string variables):</a:t>
            </a:r>
          </a:p>
          <a:p>
            <a:pPr marL="1028700" lvl="2" indent="-342900">
              <a:buFont typeface="+mj-lt"/>
              <a:buAutoNum type="alphaLcPeriod"/>
            </a:pPr>
            <a:r>
              <a:rPr lang="en-GB" sz="1350" b="1" dirty="0"/>
              <a:t>Analyse &gt; Descriptive statistics &gt; Frequencies</a:t>
            </a:r>
          </a:p>
          <a:p>
            <a:pPr marL="1028700" lvl="2" indent="-342900">
              <a:buFont typeface="+mj-lt"/>
              <a:buAutoNum type="alphaLcPeriod"/>
            </a:pPr>
            <a:r>
              <a:rPr lang="en-GB" sz="1350" dirty="0"/>
              <a:t>Select one or more variables from the window on the left, and move them to the window on the right</a:t>
            </a:r>
          </a:p>
          <a:p>
            <a:pPr marL="1028700" lvl="2" indent="-342900">
              <a:buFont typeface="+mj-lt"/>
              <a:buAutoNum type="alphaLcPeriod"/>
            </a:pPr>
            <a:r>
              <a:rPr lang="en-GB" sz="1350" dirty="0"/>
              <a:t>Click the ‘OK’ button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4F3F-102C-477C-8F01-E365BC987B15}" type="datetime1">
              <a:rPr lang="en-GB" smtClean="0"/>
              <a:t>24/05/2016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262D-BD2D-4120-AA33-513B60EDCA13}" type="slidenum">
              <a:rPr lang="en-GB" smtClean="0"/>
              <a:t>43</a:t>
            </a:fld>
            <a:endParaRPr lang="en-GB"/>
          </a:p>
        </p:txBody>
      </p:sp>
      <p:pic>
        <p:nvPicPr>
          <p:cNvPr id="205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02" y="3119438"/>
            <a:ext cx="4104936" cy="257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124237" y="4094368"/>
            <a:ext cx="169877" cy="1991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TextBox 8"/>
          <p:cNvSpPr txBox="1"/>
          <p:nvPr/>
        </p:nvSpPr>
        <p:spPr>
          <a:xfrm>
            <a:off x="628651" y="4016593"/>
            <a:ext cx="26307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Icon for string (alphabetic) variable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8651" y="4695456"/>
            <a:ext cx="28351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Icon for categorical (numeric) variable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24237" y="4754646"/>
            <a:ext cx="169877" cy="1586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" name="Right Arrow 13"/>
          <p:cNvSpPr/>
          <p:nvPr/>
        </p:nvSpPr>
        <p:spPr>
          <a:xfrm>
            <a:off x="3259409" y="4070677"/>
            <a:ext cx="506486" cy="1688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Right Arrow 14"/>
          <p:cNvSpPr/>
          <p:nvPr/>
        </p:nvSpPr>
        <p:spPr>
          <a:xfrm>
            <a:off x="3429000" y="4754646"/>
            <a:ext cx="336895" cy="1636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125960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0"/>
          <a:stretch/>
        </p:blipFill>
        <p:spPr bwMode="auto">
          <a:xfrm>
            <a:off x="4067900" y="1385757"/>
            <a:ext cx="4047696" cy="4347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0273" y="2256395"/>
            <a:ext cx="31678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/>
              <a:t>Output from FREQUENCIES </a:t>
            </a:r>
          </a:p>
          <a:p>
            <a:r>
              <a:rPr lang="en-GB" sz="1500" b="1" dirty="0"/>
              <a:t>for categorical and string variables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8E05-56A3-4915-907D-ED72DF010CF2}" type="datetime1">
              <a:rPr lang="en-GB" smtClean="0"/>
              <a:t>24/05/2016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262D-BD2D-4120-AA33-513B60EDCA13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04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150" y="901598"/>
            <a:ext cx="7886700" cy="994172"/>
          </a:xfrm>
        </p:spPr>
        <p:txBody>
          <a:bodyPr>
            <a:normAutofit/>
          </a:bodyPr>
          <a:lstStyle/>
          <a:p>
            <a:r>
              <a:rPr lang="en-GB" sz="1800" dirty="0">
                <a:latin typeface="+mn-lt"/>
              </a:rPr>
              <a:t>Descriptive statistics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98" y="1756535"/>
            <a:ext cx="7886700" cy="3375185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 3. </a:t>
            </a:r>
            <a:r>
              <a:rPr lang="en-GB" sz="1500" dirty="0"/>
              <a:t>Using drop-down menus (scale/continuous variables):</a:t>
            </a:r>
          </a:p>
          <a:p>
            <a:pPr marL="1028700" lvl="2" indent="-342900">
              <a:buFont typeface="+mj-lt"/>
              <a:buAutoNum type="alphaLcPeriod"/>
            </a:pPr>
            <a:r>
              <a:rPr lang="en-GB" sz="1350" b="1" dirty="0"/>
              <a:t>Analyse &gt; Descriptive statistics &gt; </a:t>
            </a:r>
            <a:r>
              <a:rPr lang="en-GB" sz="1350" b="1" dirty="0" err="1"/>
              <a:t>Descriptives</a:t>
            </a:r>
            <a:endParaRPr lang="en-GB" sz="1350" b="1" dirty="0"/>
          </a:p>
          <a:p>
            <a:pPr marL="1028700" lvl="2" indent="-342900">
              <a:buFont typeface="+mj-lt"/>
              <a:buAutoNum type="alphaLcPeriod"/>
            </a:pPr>
            <a:r>
              <a:rPr lang="en-GB" sz="1350" dirty="0"/>
              <a:t>Select one or more variables from the window on the left, and move them to the window on the right</a:t>
            </a:r>
          </a:p>
          <a:p>
            <a:pPr marL="1028700" lvl="2" indent="-342900">
              <a:buFont typeface="+mj-lt"/>
              <a:buAutoNum type="alphaLcPeriod"/>
            </a:pPr>
            <a:r>
              <a:rPr lang="en-GB" sz="1350" dirty="0"/>
              <a:t>Select appropriate </a:t>
            </a:r>
            <a:r>
              <a:rPr lang="en-GB" sz="1350" b="1" dirty="0"/>
              <a:t>Options</a:t>
            </a:r>
          </a:p>
          <a:p>
            <a:pPr marL="1028700" lvl="2" indent="-342900">
              <a:buFont typeface="+mj-lt"/>
              <a:buAutoNum type="alphaLcPeriod"/>
            </a:pPr>
            <a:r>
              <a:rPr lang="en-GB" sz="1350" dirty="0"/>
              <a:t>Click the ‘</a:t>
            </a:r>
            <a:r>
              <a:rPr lang="en-GB" sz="1350" b="1" dirty="0"/>
              <a:t>OK</a:t>
            </a:r>
            <a:r>
              <a:rPr lang="en-GB" sz="1350" dirty="0"/>
              <a:t>’ button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57E9-BFF7-4EA0-A4D8-948632A55F13}" type="datetime1">
              <a:rPr lang="en-GB" smtClean="0"/>
              <a:t>24/05/2016</a:t>
            </a:fld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262D-BD2D-4120-AA33-513B60EDCA13}" type="slidenum">
              <a:rPr lang="en-GB" smtClean="0"/>
              <a:t>45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562562" y="4301965"/>
            <a:ext cx="169877" cy="2139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TextBox 5"/>
          <p:cNvSpPr txBox="1"/>
          <p:nvPr/>
        </p:nvSpPr>
        <p:spPr>
          <a:xfrm>
            <a:off x="85725" y="4238885"/>
            <a:ext cx="25468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Icon for scale (continuous) variable</a:t>
            </a:r>
          </a:p>
        </p:txBody>
      </p:sp>
      <p:sp>
        <p:nvSpPr>
          <p:cNvPr id="7" name="Rectangle 6"/>
          <p:cNvSpPr/>
          <p:nvPr/>
        </p:nvSpPr>
        <p:spPr>
          <a:xfrm>
            <a:off x="4786443" y="4316725"/>
            <a:ext cx="169877" cy="1991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Right Arrow 12"/>
          <p:cNvSpPr/>
          <p:nvPr/>
        </p:nvSpPr>
        <p:spPr>
          <a:xfrm>
            <a:off x="2057400" y="4298669"/>
            <a:ext cx="846634" cy="1722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3074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0"/>
          <a:stretch/>
        </p:blipFill>
        <p:spPr bwMode="auto">
          <a:xfrm>
            <a:off x="2985814" y="3509146"/>
            <a:ext cx="3423587" cy="2090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787" y="2831021"/>
            <a:ext cx="1478756" cy="245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733536" y="3844249"/>
            <a:ext cx="527997" cy="132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Bent Arrow 8"/>
          <p:cNvSpPr/>
          <p:nvPr/>
        </p:nvSpPr>
        <p:spPr>
          <a:xfrm>
            <a:off x="6210367" y="2831021"/>
            <a:ext cx="396332" cy="57759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896296" y="2624267"/>
            <a:ext cx="1290986" cy="140319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768106" y="2730517"/>
            <a:ext cx="2964333" cy="11137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124200" y="4316725"/>
            <a:ext cx="200025" cy="1542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165852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dirty="0">
                <a:latin typeface="+mn-lt"/>
              </a:rPr>
              <a:t>Descriptive statistics (cont’d)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D237-4DD7-44AC-80EF-6C4EA0E3C88A}" type="datetime1">
              <a:rPr lang="en-GB" smtClean="0"/>
              <a:t>24/05/2016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262D-BD2D-4120-AA33-513B60EDCA13}" type="slidenum">
              <a:rPr lang="en-GB" smtClean="0"/>
              <a:t>46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28650" y="2716198"/>
            <a:ext cx="2057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/>
              <a:t>Output from DESCRIPTIVES </a:t>
            </a:r>
          </a:p>
          <a:p>
            <a:r>
              <a:rPr lang="en-GB" sz="1500" b="1" dirty="0"/>
              <a:t>command for </a:t>
            </a:r>
          </a:p>
          <a:p>
            <a:r>
              <a:rPr lang="en-GB" sz="1500" b="1" dirty="0"/>
              <a:t>scale/continuous or categorical variables</a:t>
            </a:r>
          </a:p>
          <a:p>
            <a:r>
              <a:rPr lang="en-GB" sz="1500" b="1" dirty="0"/>
              <a:t>with Options selected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891" y="2125267"/>
            <a:ext cx="5721459" cy="239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31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dirty="0">
                <a:latin typeface="+mn-lt"/>
              </a:rPr>
              <a:t>Descriptive statistics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71676"/>
            <a:ext cx="7886700" cy="351829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4</a:t>
            </a:r>
            <a:r>
              <a:rPr lang="en-GB" dirty="0" smtClean="0"/>
              <a:t>. </a:t>
            </a:r>
            <a:r>
              <a:rPr lang="en-GB" sz="1950" dirty="0"/>
              <a:t>Using syntax:</a:t>
            </a:r>
          </a:p>
          <a:p>
            <a:pPr marL="0" indent="0">
              <a:buNone/>
            </a:pPr>
            <a:endParaRPr lang="en-GB" dirty="0" smtClean="0"/>
          </a:p>
          <a:p>
            <a:pPr marL="685800" lvl="1" indent="-342900">
              <a:buFont typeface="+mj-lt"/>
              <a:buAutoNum type="alphaLcPeriod"/>
            </a:pPr>
            <a:r>
              <a:rPr lang="en-GB" sz="1650" dirty="0"/>
              <a:t>Categorical and string (alphabetic) variables:</a:t>
            </a:r>
          </a:p>
          <a:p>
            <a:pPr marL="685800" lvl="1" indent="-342900">
              <a:buFont typeface="+mj-lt"/>
              <a:buAutoNum type="alphaLcPeriod"/>
            </a:pPr>
            <a:endParaRPr lang="en-GB" sz="1650" dirty="0"/>
          </a:p>
          <a:p>
            <a:pPr marL="685800" lvl="2" indent="0">
              <a:buNone/>
            </a:pPr>
            <a:r>
              <a:rPr lang="en-GB" sz="1650" dirty="0"/>
              <a:t>FREQUENCIES VARIABLES=AGE</a:t>
            </a:r>
          </a:p>
          <a:p>
            <a:pPr marL="1028700" lvl="3" indent="0">
              <a:buNone/>
            </a:pPr>
            <a:r>
              <a:rPr lang="en-GB" sz="1650" dirty="0"/>
              <a:t>/ MISSING=INCLUDE.</a:t>
            </a:r>
          </a:p>
          <a:p>
            <a:pPr marL="1285875" lvl="3" indent="-257175">
              <a:buFont typeface="+mj-lt"/>
              <a:buAutoNum type="alphaLcPeriod"/>
            </a:pPr>
            <a:endParaRPr lang="en-GB" sz="1650" dirty="0"/>
          </a:p>
          <a:p>
            <a:pPr marL="685800" lvl="1" indent="-342900">
              <a:buFont typeface="+mj-lt"/>
              <a:buAutoNum type="alphaLcPeriod"/>
            </a:pPr>
            <a:r>
              <a:rPr lang="en-GB" sz="1650" dirty="0"/>
              <a:t>Scale (continuous) and categorical variables:</a:t>
            </a:r>
          </a:p>
          <a:p>
            <a:pPr marL="342900" lvl="1" indent="0">
              <a:buNone/>
            </a:pPr>
            <a:endParaRPr lang="en-GB" sz="1650" dirty="0"/>
          </a:p>
          <a:p>
            <a:pPr marL="685800" lvl="2" indent="0">
              <a:buNone/>
            </a:pPr>
            <a:r>
              <a:rPr lang="en-GB" sz="1650" dirty="0"/>
              <a:t>DESCRIPTIVES VARIABLES=AGE </a:t>
            </a:r>
          </a:p>
          <a:p>
            <a:pPr marL="1028700" lvl="3" indent="0">
              <a:buNone/>
            </a:pPr>
            <a:r>
              <a:rPr lang="en-GB" sz="1650" dirty="0"/>
              <a:t>/ STATISTICS=MEAN STDDEV MIN MAX RANGE</a:t>
            </a:r>
          </a:p>
          <a:p>
            <a:pPr marL="1028700" lvl="3" indent="0">
              <a:buNone/>
            </a:pPr>
            <a:r>
              <a:rPr lang="en-GB" sz="1650" dirty="0"/>
              <a:t>/MISSING=INCLUDE.</a:t>
            </a:r>
          </a:p>
          <a:p>
            <a:pPr marL="1028700" lvl="3" indent="0">
              <a:buNone/>
            </a:pPr>
            <a:endParaRPr lang="en-GB" sz="1650" dirty="0"/>
          </a:p>
          <a:p>
            <a:pPr marL="342900" lvl="1" indent="0">
              <a:buNone/>
            </a:pPr>
            <a:r>
              <a:rPr lang="en-GB" sz="1650" dirty="0"/>
              <a:t>Nb. ‘Missing=include’ option only available in syntax. Earlier versions of SPSS required it, but as of SPSS 21+, it seems to be no longer required. Missing values are displayed by default in the frequencies output.</a:t>
            </a:r>
          </a:p>
          <a:p>
            <a:pPr marL="685800" lvl="2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A185-F733-4130-9FED-A10A189AB667}" type="datetime1">
              <a:rPr lang="en-GB" smtClean="0"/>
              <a:t>24/05/2016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262D-BD2D-4120-AA33-513B60EDCA13}" type="slidenum">
              <a:rPr lang="en-GB" smtClean="0"/>
              <a:t>47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344298" y="2981326"/>
            <a:ext cx="337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Try both commands. </a:t>
            </a:r>
          </a:p>
          <a:p>
            <a:r>
              <a:rPr lang="en-GB" dirty="0"/>
              <a:t>Look at the differences in output.</a:t>
            </a:r>
          </a:p>
        </p:txBody>
      </p:sp>
      <p:sp>
        <p:nvSpPr>
          <p:cNvPr id="4" name="Rectangle 3"/>
          <p:cNvSpPr/>
          <p:nvPr/>
        </p:nvSpPr>
        <p:spPr>
          <a:xfrm>
            <a:off x="1323975" y="2953422"/>
            <a:ext cx="2505075" cy="5279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Rectangle 5"/>
          <p:cNvSpPr/>
          <p:nvPr/>
        </p:nvSpPr>
        <p:spPr>
          <a:xfrm>
            <a:off x="1323975" y="3966798"/>
            <a:ext cx="3914775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407444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31094"/>
            <a:ext cx="7886700" cy="493970"/>
          </a:xfrm>
        </p:spPr>
        <p:txBody>
          <a:bodyPr>
            <a:normAutofit/>
          </a:bodyPr>
          <a:lstStyle/>
          <a:p>
            <a:r>
              <a:rPr lang="en-GB" sz="1800" dirty="0">
                <a:latin typeface="+mn-lt"/>
              </a:rPr>
              <a:t>Descriptive statistics (cont’d)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750080"/>
            <a:ext cx="3868340" cy="631171"/>
          </a:xfrm>
        </p:spPr>
        <p:txBody>
          <a:bodyPr>
            <a:normAutofit/>
          </a:bodyPr>
          <a:lstStyle/>
          <a:p>
            <a:r>
              <a:rPr lang="en-GB" sz="1500" dirty="0"/>
              <a:t>Continuous variable </a:t>
            </a:r>
            <a:r>
              <a:rPr lang="en-GB" sz="1500" dirty="0" smtClean="0"/>
              <a:t>from </a:t>
            </a:r>
            <a:r>
              <a:rPr lang="en-GB" sz="1500" dirty="0"/>
              <a:t>‘frequencies’ </a:t>
            </a:r>
            <a:r>
              <a:rPr lang="en-GB" sz="1500" dirty="0" smtClean="0"/>
              <a:t>(with default </a:t>
            </a:r>
            <a:r>
              <a:rPr lang="en-GB" sz="1500" dirty="0"/>
              <a:t>options)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20385" y="2381251"/>
            <a:ext cx="2951427" cy="311824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1291" y="1746647"/>
            <a:ext cx="3887391" cy="617934"/>
          </a:xfrm>
        </p:spPr>
        <p:txBody>
          <a:bodyPr>
            <a:normAutofit/>
          </a:bodyPr>
          <a:lstStyle/>
          <a:p>
            <a:r>
              <a:rPr lang="en-GB" sz="1500" dirty="0"/>
              <a:t>Continuous variable </a:t>
            </a:r>
            <a:r>
              <a:rPr lang="en-GB" sz="1500" dirty="0" smtClean="0"/>
              <a:t>from </a:t>
            </a:r>
            <a:r>
              <a:rPr lang="en-GB" sz="1500" dirty="0"/>
              <a:t>‘</a:t>
            </a:r>
            <a:r>
              <a:rPr lang="en-GB" sz="1500" dirty="0" err="1"/>
              <a:t>descriptives</a:t>
            </a:r>
            <a:r>
              <a:rPr lang="en-GB" sz="1500" dirty="0"/>
              <a:t>’ </a:t>
            </a:r>
            <a:r>
              <a:rPr lang="en-GB" sz="1500" dirty="0" smtClean="0"/>
              <a:t>(with default </a:t>
            </a:r>
            <a:r>
              <a:rPr lang="en-GB" sz="1500" dirty="0"/>
              <a:t>options)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382691" y="2708146"/>
            <a:ext cx="4502093" cy="91664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6097-EC2C-4EEB-9EFA-09F987A02B35}" type="datetime1">
              <a:rPr lang="en-GB" smtClean="0"/>
              <a:t>24/05/2016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262D-BD2D-4120-AA33-513B60EDCA13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92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3475"/>
            <a:ext cx="7886700" cy="557214"/>
          </a:xfrm>
        </p:spPr>
        <p:txBody>
          <a:bodyPr>
            <a:normAutofit/>
          </a:bodyPr>
          <a:lstStyle/>
          <a:p>
            <a:r>
              <a:rPr lang="en-GB" sz="1800" dirty="0">
                <a:latin typeface="+mn-lt"/>
              </a:rPr>
              <a:t>Descriptive statistics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sz="1650" dirty="0"/>
              <a:t>What is the </a:t>
            </a:r>
            <a:r>
              <a:rPr lang="en-GB" sz="1650" u="sng" dirty="0"/>
              <a:t>mean</a:t>
            </a:r>
            <a:r>
              <a:rPr lang="en-GB" sz="1650" dirty="0"/>
              <a:t> of the AGE variable? Can you get this from Frequencies or </a:t>
            </a:r>
            <a:r>
              <a:rPr lang="en-GB" sz="1650" dirty="0" err="1"/>
              <a:t>Descriptives</a:t>
            </a:r>
            <a:r>
              <a:rPr lang="en-GB" sz="1650" dirty="0"/>
              <a:t>?</a:t>
            </a:r>
          </a:p>
          <a:p>
            <a:pPr marL="0" indent="0">
              <a:buNone/>
            </a:pPr>
            <a:r>
              <a:rPr lang="en-GB" sz="1800" dirty="0"/>
              <a:t> </a:t>
            </a:r>
          </a:p>
          <a:p>
            <a:r>
              <a:rPr lang="en-GB" sz="1650" dirty="0"/>
              <a:t>What is the </a:t>
            </a:r>
            <a:r>
              <a:rPr lang="en-GB" sz="1650" u="sng" dirty="0"/>
              <a:t>median</a:t>
            </a:r>
            <a:r>
              <a:rPr lang="en-GB" sz="1650" dirty="0"/>
              <a:t> of the AGE variable? Can you get this from Frequencies or </a:t>
            </a:r>
            <a:r>
              <a:rPr lang="en-GB" sz="1650" dirty="0" err="1"/>
              <a:t>Descriptives</a:t>
            </a:r>
            <a:r>
              <a:rPr lang="en-GB" sz="1650" dirty="0"/>
              <a:t>?</a:t>
            </a:r>
          </a:p>
          <a:p>
            <a:pPr marL="0" indent="0">
              <a:buNone/>
            </a:pPr>
            <a:r>
              <a:rPr lang="en-GB" sz="1800" dirty="0"/>
              <a:t> </a:t>
            </a:r>
          </a:p>
          <a:p>
            <a:r>
              <a:rPr lang="en-GB" sz="1650" dirty="0"/>
              <a:t>What is the </a:t>
            </a:r>
            <a:r>
              <a:rPr lang="en-GB" sz="1650" u="sng" dirty="0"/>
              <a:t>mode</a:t>
            </a:r>
            <a:r>
              <a:rPr lang="en-GB" sz="1650" dirty="0"/>
              <a:t> of the AGE variable? Can you get this from Frequencies or </a:t>
            </a:r>
            <a:r>
              <a:rPr lang="en-GB" sz="1650" dirty="0" err="1"/>
              <a:t>Descriptives</a:t>
            </a:r>
            <a:r>
              <a:rPr lang="en-GB" sz="1650" dirty="0"/>
              <a:t>?</a:t>
            </a:r>
          </a:p>
          <a:p>
            <a:pPr marL="0" indent="0">
              <a:buNone/>
            </a:pPr>
            <a:r>
              <a:rPr lang="en-GB" sz="1800" dirty="0"/>
              <a:t> </a:t>
            </a:r>
          </a:p>
          <a:p>
            <a:r>
              <a:rPr lang="en-GB" sz="1650" dirty="0"/>
              <a:t>What is the </a:t>
            </a:r>
            <a:r>
              <a:rPr lang="en-GB" sz="1650" u="sng" dirty="0"/>
              <a:t>standard deviation</a:t>
            </a:r>
            <a:r>
              <a:rPr lang="en-GB" sz="1650" dirty="0"/>
              <a:t> of the AGE variable? Can you get this from Frequencies or </a:t>
            </a:r>
            <a:r>
              <a:rPr lang="en-GB" sz="1650" dirty="0" err="1"/>
              <a:t>Descriptives</a:t>
            </a:r>
            <a:r>
              <a:rPr lang="en-GB" sz="1650" dirty="0"/>
              <a:t>?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1D98F-49CF-4208-BA39-FB55933C2CFD}" type="datetime1">
              <a:rPr lang="en-GB" smtClean="0"/>
              <a:t>24/05/2016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262D-BD2D-4120-AA33-513B60EDCA13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7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336" y="1728402"/>
            <a:ext cx="7508274" cy="3774989"/>
          </a:xfrm>
        </p:spPr>
        <p:txBody>
          <a:bodyPr>
            <a:normAutofit lnSpcReduction="10000"/>
          </a:bodyPr>
          <a:lstStyle/>
          <a:p>
            <a:r>
              <a:rPr lang="en-GB" sz="1800" b="1" dirty="0"/>
              <a:t>Advantages </a:t>
            </a:r>
            <a:r>
              <a:rPr lang="en-GB" sz="1800" b="1" dirty="0" smtClean="0"/>
              <a:t>to </a:t>
            </a:r>
            <a:r>
              <a:rPr lang="en-GB" sz="1800" b="1" dirty="0"/>
              <a:t>SPSS</a:t>
            </a:r>
          </a:p>
          <a:p>
            <a:pPr lvl="1"/>
            <a:r>
              <a:rPr lang="en-GB" sz="1350" dirty="0"/>
              <a:t>flexible input capabilities, (</a:t>
            </a:r>
            <a:r>
              <a:rPr lang="en-GB" sz="1350" dirty="0" err="1"/>
              <a:t>eg</a:t>
            </a:r>
            <a:r>
              <a:rPr lang="en-GB" sz="1350" dirty="0"/>
              <a:t> hierarchical data formats)</a:t>
            </a:r>
          </a:p>
          <a:p>
            <a:pPr lvl="1"/>
            <a:r>
              <a:rPr lang="en-GB" sz="1350" dirty="0"/>
              <a:t>flexible output capabilities </a:t>
            </a:r>
          </a:p>
          <a:p>
            <a:pPr lvl="1"/>
            <a:r>
              <a:rPr lang="en-GB" sz="1350" dirty="0"/>
              <a:t>metadata management capabilities, such as variable and value labels, missing values </a:t>
            </a:r>
            <a:r>
              <a:rPr lang="en-GB" sz="1350" dirty="0" err="1"/>
              <a:t>etc</a:t>
            </a:r>
            <a:endParaRPr lang="en-GB" sz="1350" dirty="0"/>
          </a:p>
          <a:p>
            <a:pPr lvl="1"/>
            <a:r>
              <a:rPr lang="en-GB" sz="1350" dirty="0"/>
              <a:t>data recoding and computing capabilities</a:t>
            </a:r>
          </a:p>
          <a:p>
            <a:pPr lvl="1"/>
            <a:r>
              <a:rPr lang="en-GB" sz="1350" dirty="0"/>
              <a:t>intuitive command names, for the most part</a:t>
            </a:r>
          </a:p>
          <a:p>
            <a:pPr lvl="1"/>
            <a:r>
              <a:rPr lang="en-GB" sz="1350" dirty="0"/>
              <a:t>statistical measures comparable to those from SAS. Stata, etc.</a:t>
            </a:r>
          </a:p>
          <a:p>
            <a:pPr lvl="1"/>
            <a:r>
              <a:rPr lang="en-GB" sz="1350" dirty="0"/>
              <a:t>good documentation and user support groups (see handout, Appendix A)</a:t>
            </a:r>
          </a:p>
          <a:p>
            <a:pPr lvl="1"/>
            <a:endParaRPr lang="en-GB" sz="1200" dirty="0"/>
          </a:p>
          <a:p>
            <a:r>
              <a:rPr lang="en-GB" sz="1800" b="1" dirty="0"/>
              <a:t>Disadvantages of SPSS</a:t>
            </a:r>
          </a:p>
          <a:p>
            <a:pPr lvl="1"/>
            <a:r>
              <a:rPr lang="en-GB" sz="1350" dirty="0"/>
              <a:t>doesn’t do all possible statistical procedures (but then, no statistical package does)</a:t>
            </a:r>
          </a:p>
          <a:p>
            <a:pPr lvl="1"/>
            <a:r>
              <a:rPr lang="en-GB" sz="1350" dirty="0"/>
              <a:t>does not handle long question text well</a:t>
            </a:r>
          </a:p>
          <a:p>
            <a:pPr lvl="1"/>
            <a:r>
              <a:rPr lang="en-GB" sz="1350" dirty="0"/>
              <a:t>allows very long variable names (&gt;32 characters) which can’t be read by other statistical packages</a:t>
            </a:r>
          </a:p>
          <a:p>
            <a:pPr lvl="1"/>
            <a:r>
              <a:rPr lang="en-GB" sz="1350" dirty="0"/>
              <a:t>default storage formats for data and output log files are software-dependant (but this is also true for most statistical packages)</a:t>
            </a:r>
            <a:endParaRPr lang="en-GB" sz="1200" dirty="0"/>
          </a:p>
          <a:p>
            <a:endParaRPr lang="en-GB" sz="1500" dirty="0"/>
          </a:p>
          <a:p>
            <a:endParaRPr lang="en-GB" sz="15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81FEB-2423-466A-8197-0AB6F970F407}" type="datetime1">
              <a:rPr lang="en-GB" smtClean="0"/>
              <a:t>24/05/2016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262D-BD2D-4120-AA33-513B60EDCA13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740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95170"/>
            <a:ext cx="7886700" cy="528830"/>
          </a:xfrm>
        </p:spPr>
        <p:txBody>
          <a:bodyPr>
            <a:normAutofit/>
          </a:bodyPr>
          <a:lstStyle/>
          <a:p>
            <a:r>
              <a:rPr lang="en-GB" sz="1800" dirty="0">
                <a:latin typeface="+mn-lt"/>
              </a:rPr>
              <a:t>Descriptive statistics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4000"/>
            <a:ext cx="3886200" cy="39874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500" b="1" dirty="0"/>
              <a:t>Menus: </a:t>
            </a:r>
          </a:p>
          <a:p>
            <a:pPr marL="0" indent="0">
              <a:buNone/>
            </a:pPr>
            <a:r>
              <a:rPr lang="en-GB" sz="1500" b="1" dirty="0"/>
              <a:t>Analyse &gt; Descriptive statistics &gt; Explore</a:t>
            </a:r>
            <a:endParaRPr lang="en-GB" sz="15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29150" y="2288881"/>
            <a:ext cx="3886200" cy="313868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154C-E3A9-4209-BF20-87065CBB484C}" type="datetime1">
              <a:rPr lang="en-GB" smtClean="0"/>
              <a:t>24/05/2016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262D-BD2D-4120-AA33-513B60EDCA13}" type="slidenum">
              <a:rPr lang="en-GB" smtClean="0"/>
              <a:t>50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4176"/>
          <a:stretch/>
        </p:blipFill>
        <p:spPr>
          <a:xfrm>
            <a:off x="790575" y="2205037"/>
            <a:ext cx="3407569" cy="33063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93782" y="1455495"/>
            <a:ext cx="25023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500" b="1" dirty="0"/>
              <a:t>Syntax: </a:t>
            </a:r>
          </a:p>
          <a:p>
            <a:pPr>
              <a:lnSpc>
                <a:spcPct val="150000"/>
              </a:lnSpc>
            </a:pPr>
            <a:r>
              <a:rPr lang="en-GB" sz="1500" dirty="0"/>
              <a:t>Examine variables=age.</a:t>
            </a:r>
          </a:p>
        </p:txBody>
      </p:sp>
      <p:sp>
        <p:nvSpPr>
          <p:cNvPr id="9" name="Rectangle 8"/>
          <p:cNvSpPr/>
          <p:nvPr/>
        </p:nvSpPr>
        <p:spPr>
          <a:xfrm>
            <a:off x="4793782" y="1524000"/>
            <a:ext cx="2321393" cy="6810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Rectangle 9"/>
          <p:cNvSpPr/>
          <p:nvPr/>
        </p:nvSpPr>
        <p:spPr>
          <a:xfrm>
            <a:off x="4591050" y="2288880"/>
            <a:ext cx="3924300" cy="32225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11231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77616"/>
            <a:ext cx="7886700" cy="688181"/>
          </a:xfrm>
        </p:spPr>
        <p:txBody>
          <a:bodyPr>
            <a:normAutofit/>
          </a:bodyPr>
          <a:lstStyle/>
          <a:p>
            <a:r>
              <a:rPr lang="en-GB" sz="1800" b="1" dirty="0">
                <a:latin typeface="+mn-lt"/>
              </a:rPr>
              <a:t>Common recoding tasks, </a:t>
            </a:r>
            <a:r>
              <a:rPr lang="en-GB" sz="1800" b="1" dirty="0" err="1">
                <a:latin typeface="+mn-lt"/>
              </a:rPr>
              <a:t>ie</a:t>
            </a:r>
            <a:r>
              <a:rPr lang="en-GB" sz="1800" b="1" dirty="0">
                <a:latin typeface="+mn-lt"/>
              </a:rPr>
              <a:t> recoding existing variable(s)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677716"/>
            <a:ext cx="7886700" cy="2722960"/>
          </a:xfrm>
        </p:spPr>
        <p:txBody>
          <a:bodyPr>
            <a:normAutofit/>
          </a:bodyPr>
          <a:lstStyle/>
          <a:p>
            <a:r>
              <a:rPr lang="en-GB" sz="1800" dirty="0"/>
              <a:t>Convert string variables to numeric</a:t>
            </a:r>
          </a:p>
          <a:p>
            <a:r>
              <a:rPr lang="en-GB" sz="1800" dirty="0"/>
              <a:t>Change order of values of variables (nominal </a:t>
            </a:r>
            <a:r>
              <a:rPr lang="en-GB" sz="1800" dirty="0">
                <a:sym typeface="Wingdings" panose="05000000000000000000" pitchFamily="2" charset="2"/>
              </a:rPr>
              <a:t> ordinal)</a:t>
            </a:r>
            <a:endParaRPr lang="en-GB" sz="1800" dirty="0"/>
          </a:p>
          <a:p>
            <a:r>
              <a:rPr lang="en-GB" sz="1800" dirty="0"/>
              <a:t>Change system missing to user-defined missing </a:t>
            </a:r>
          </a:p>
          <a:p>
            <a:r>
              <a:rPr lang="en-GB" sz="1800" dirty="0"/>
              <a:t>Collapse categories</a:t>
            </a:r>
          </a:p>
          <a:p>
            <a:r>
              <a:rPr lang="en-GB" sz="1800" dirty="0"/>
              <a:t>Replace missing values with </a:t>
            </a:r>
            <a:r>
              <a:rPr lang="en-GB" sz="1800" dirty="0" err="1"/>
              <a:t>eg</a:t>
            </a:r>
            <a:r>
              <a:rPr lang="en-GB" sz="1800" dirty="0"/>
              <a:t> variable mean</a:t>
            </a:r>
          </a:p>
          <a:p>
            <a:r>
              <a:rPr lang="en-GB" sz="1800" dirty="0"/>
              <a:t>Creating dummy variables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5BE73-FCCD-4629-8311-CE0A8344E150}" type="datetime1">
              <a:rPr lang="en-GB" smtClean="0"/>
              <a:t>24/05/2016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262D-BD2D-4120-AA33-513B60EDCA13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67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688181"/>
          </a:xfrm>
        </p:spPr>
        <p:txBody>
          <a:bodyPr>
            <a:normAutofit/>
          </a:bodyPr>
          <a:lstStyle/>
          <a:p>
            <a:r>
              <a:rPr lang="en-GB" sz="1800" b="1" dirty="0">
                <a:latin typeface="+mn-lt"/>
              </a:rPr>
              <a:t>Common recoding tasks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95476"/>
            <a:ext cx="7886700" cy="35944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/>
              <a:t>Methods:</a:t>
            </a:r>
          </a:p>
          <a:p>
            <a:pPr marL="385763" indent="-385763">
              <a:buFont typeface="+mj-lt"/>
              <a:buAutoNum type="arabicPeriod"/>
            </a:pPr>
            <a:r>
              <a:rPr lang="en-GB" sz="1800" dirty="0"/>
              <a:t>Dropdown menus</a:t>
            </a:r>
          </a:p>
          <a:p>
            <a:pPr marL="685800" lvl="1" indent="-342900">
              <a:buFont typeface="+mj-lt"/>
              <a:buAutoNum type="alphaLcPeriod"/>
            </a:pPr>
            <a:r>
              <a:rPr lang="en-GB" sz="1700" b="1" dirty="0"/>
              <a:t>Transform &gt; Automatic Recode</a:t>
            </a:r>
            <a:r>
              <a:rPr lang="en-GB" sz="1700" dirty="0"/>
              <a:t> </a:t>
            </a:r>
            <a:endParaRPr lang="en-GB" sz="1700" dirty="0" smtClean="0"/>
          </a:p>
          <a:p>
            <a:pPr marL="685800" lvl="1" indent="-342900">
              <a:buFont typeface="+mj-lt"/>
              <a:buAutoNum type="alphaLcPeriod"/>
            </a:pPr>
            <a:r>
              <a:rPr lang="en-GB" sz="1700" b="1" dirty="0"/>
              <a:t>Transform &gt; Recode into Different </a:t>
            </a:r>
            <a:r>
              <a:rPr lang="en-GB" sz="1700" b="1" dirty="0" smtClean="0"/>
              <a:t>Variables</a:t>
            </a:r>
          </a:p>
          <a:p>
            <a:pPr marL="685800" lvl="1" indent="-342900">
              <a:buFont typeface="+mj-lt"/>
              <a:buAutoNum type="alphaLcPeriod"/>
            </a:pPr>
            <a:r>
              <a:rPr lang="en-GB" sz="1700" dirty="0"/>
              <a:t>Transform &gt; Recode into </a:t>
            </a:r>
            <a:r>
              <a:rPr lang="en-GB" sz="1700" dirty="0" smtClean="0"/>
              <a:t>Same Variable &lt;</a:t>
            </a:r>
            <a:r>
              <a:rPr lang="en-GB" sz="1700" b="1" dirty="0" smtClean="0"/>
              <a:t>– </a:t>
            </a:r>
            <a:r>
              <a:rPr lang="en-GB" sz="1700" b="1" dirty="0" smtClean="0">
                <a:solidFill>
                  <a:srgbClr val="FF0000"/>
                </a:solidFill>
              </a:rPr>
              <a:t>NEVER, NEVER, NEVER use this!!</a:t>
            </a:r>
          </a:p>
          <a:p>
            <a:pPr marL="685800" lvl="1" indent="-342900">
              <a:buFont typeface="+mj-lt"/>
              <a:buAutoNum type="alphaLcPeriod"/>
            </a:pPr>
            <a:r>
              <a:rPr lang="en-GB" sz="1700" b="1" dirty="0" smtClean="0"/>
              <a:t>Transform &gt; Create dummy variables</a:t>
            </a:r>
          </a:p>
          <a:p>
            <a:pPr marL="342900" lvl="1" indent="0">
              <a:buNone/>
            </a:pPr>
            <a:endParaRPr lang="en-GB" dirty="0" smtClean="0">
              <a:solidFill>
                <a:srgbClr val="FF0000"/>
              </a:solidFill>
            </a:endParaRPr>
          </a:p>
          <a:p>
            <a:pPr marL="385763" indent="-385763">
              <a:buFont typeface="+mj-lt"/>
              <a:buAutoNum type="arabicPeriod"/>
            </a:pPr>
            <a:r>
              <a:rPr lang="en-GB" sz="1800" dirty="0"/>
              <a:t>Syntax files</a:t>
            </a:r>
          </a:p>
          <a:p>
            <a:pPr marL="685800" lvl="1" indent="-342900">
              <a:buFont typeface="+mj-lt"/>
              <a:buAutoNum type="alphaLcPeriod"/>
            </a:pPr>
            <a:r>
              <a:rPr lang="en-GB" sz="1700" dirty="0" smtClean="0"/>
              <a:t>Automatic recode</a:t>
            </a:r>
          </a:p>
          <a:p>
            <a:pPr marL="685800" lvl="1" indent="-342900">
              <a:buFont typeface="+mj-lt"/>
              <a:buAutoNum type="alphaLcPeriod"/>
            </a:pPr>
            <a:r>
              <a:rPr lang="en-GB" sz="1700" dirty="0" smtClean="0"/>
              <a:t>Recode</a:t>
            </a:r>
          </a:p>
          <a:p>
            <a:pPr marL="685800" lvl="1" indent="-342900">
              <a:buFont typeface="+mj-lt"/>
              <a:buAutoNum type="alphaLcPeriod"/>
            </a:pPr>
            <a:r>
              <a:rPr lang="en-GB" sz="1700" dirty="0" smtClean="0"/>
              <a:t>Recode (convert)</a:t>
            </a:r>
            <a:endParaRPr lang="en-GB" sz="17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5BE73-FCCD-4629-8311-CE0A8344E150}" type="datetime1">
              <a:rPr lang="en-GB" smtClean="0"/>
              <a:t>24/05/2016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262D-BD2D-4120-AA33-513B60EDCA13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35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04950"/>
            <a:ext cx="7886700" cy="747713"/>
          </a:xfrm>
        </p:spPr>
        <p:txBody>
          <a:bodyPr>
            <a:normAutofit/>
          </a:bodyPr>
          <a:lstStyle/>
          <a:p>
            <a:r>
              <a:rPr lang="en-GB" sz="1800" b="1" dirty="0">
                <a:latin typeface="+mn-lt"/>
              </a:rPr>
              <a:t>Recoding an existing variable: automatic recode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07444"/>
            <a:ext cx="7886700" cy="2688431"/>
          </a:xfrm>
        </p:spPr>
        <p:txBody>
          <a:bodyPr>
            <a:normAutofit/>
          </a:bodyPr>
          <a:lstStyle/>
          <a:p>
            <a:r>
              <a:rPr lang="en-GB" sz="1800" dirty="0"/>
              <a:t>Advantages of automatic recode</a:t>
            </a:r>
          </a:p>
          <a:p>
            <a:pPr lvl="1"/>
            <a:r>
              <a:rPr lang="en-GB" sz="1650" dirty="0"/>
              <a:t>Will recode a string variable to a numeric variable</a:t>
            </a:r>
          </a:p>
          <a:p>
            <a:pPr lvl="1"/>
            <a:r>
              <a:rPr lang="en-GB" sz="1650" dirty="0"/>
              <a:t>All variable and value labels and missing data specifications, if available, are transferred from old variable to new variable </a:t>
            </a:r>
          </a:p>
          <a:p>
            <a:pPr lvl="1"/>
            <a:r>
              <a:rPr lang="en-GB" sz="1650" dirty="0"/>
              <a:t>Very easy</a:t>
            </a:r>
          </a:p>
          <a:p>
            <a:r>
              <a:rPr lang="en-GB" sz="1800" dirty="0"/>
              <a:t>Disadvantages</a:t>
            </a:r>
          </a:p>
          <a:p>
            <a:pPr lvl="1"/>
            <a:r>
              <a:rPr lang="en-GB" sz="1650" dirty="0"/>
              <a:t>Numeric values assigned in alphabetic order of string variables</a:t>
            </a:r>
          </a:p>
          <a:p>
            <a:pPr lvl="1"/>
            <a:r>
              <a:rPr lang="en-GB" sz="1650" dirty="0"/>
              <a:t>No control over order of values in recoded variable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09E3-B99A-42D1-8072-C82CE920436C}" type="datetime1">
              <a:rPr lang="en-GB" smtClean="0"/>
              <a:t>24/05/2016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262D-BD2D-4120-AA33-513B60EDCA13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67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9841" y="1131094"/>
            <a:ext cx="7886700" cy="497681"/>
          </a:xfrm>
        </p:spPr>
        <p:txBody>
          <a:bodyPr>
            <a:normAutofit/>
          </a:bodyPr>
          <a:lstStyle/>
          <a:p>
            <a:r>
              <a:rPr lang="en-GB" sz="1800" dirty="0">
                <a:latin typeface="+mn-lt"/>
              </a:rPr>
              <a:t>Recoding an existing variable: automatic recode (cont’d)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42933" y="1716287"/>
            <a:ext cx="3443293" cy="1019770"/>
          </a:xfrm>
        </p:spPr>
        <p:txBody>
          <a:bodyPr>
            <a:noAutofit/>
          </a:bodyPr>
          <a:lstStyle/>
          <a:p>
            <a:endParaRPr lang="en-GB" dirty="0" smtClean="0"/>
          </a:p>
          <a:p>
            <a:endParaRPr lang="en-GB" sz="2175" dirty="0"/>
          </a:p>
          <a:p>
            <a:endParaRPr lang="en-GB" dirty="0" smtClean="0"/>
          </a:p>
          <a:p>
            <a:endParaRPr lang="en-GB" dirty="0"/>
          </a:p>
          <a:p>
            <a:pPr>
              <a:lnSpc>
                <a:spcPct val="100000"/>
              </a:lnSpc>
            </a:pPr>
            <a:r>
              <a:rPr lang="en-GB" sz="1500" dirty="0"/>
              <a:t>Drop-down menus:</a:t>
            </a:r>
          </a:p>
          <a:p>
            <a:pPr>
              <a:lnSpc>
                <a:spcPct val="100000"/>
              </a:lnSpc>
            </a:pPr>
            <a:r>
              <a:rPr lang="en-GB" sz="1500" dirty="0"/>
              <a:t>Transform &gt; Automatic Recode </a:t>
            </a:r>
          </a:p>
          <a:p>
            <a:endParaRPr lang="en-GB" sz="2175" dirty="0"/>
          </a:p>
        </p:txBody>
      </p:sp>
      <p:pic>
        <p:nvPicPr>
          <p:cNvPr id="12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3" y="2399864"/>
            <a:ext cx="2942024" cy="309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3899892" y="1746647"/>
            <a:ext cx="3524250" cy="310753"/>
          </a:xfrm>
        </p:spPr>
        <p:txBody>
          <a:bodyPr>
            <a:normAutofit/>
          </a:bodyPr>
          <a:lstStyle/>
          <a:p>
            <a:r>
              <a:rPr lang="en-GB" sz="1500" dirty="0"/>
              <a:t>Syntax: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>
          <a:xfrm>
            <a:off x="3899892" y="2567962"/>
            <a:ext cx="4825008" cy="142301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350" dirty="0"/>
              <a:t>AUTORECODE VARIABLES</a:t>
            </a:r>
            <a:r>
              <a:rPr lang="en-GB" sz="1350" dirty="0" smtClean="0"/>
              <a:t>=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350" dirty="0" smtClean="0"/>
              <a:t>   sex </a:t>
            </a:r>
            <a:r>
              <a:rPr lang="en-GB" sz="1350" dirty="0" err="1" smtClean="0"/>
              <a:t>rsleep</a:t>
            </a:r>
            <a:r>
              <a:rPr lang="en-GB" sz="1350" dirty="0" smtClean="0"/>
              <a:t> </a:t>
            </a:r>
            <a:r>
              <a:rPr lang="en-GB" sz="1350" dirty="0" err="1" smtClean="0"/>
              <a:t>rct</a:t>
            </a:r>
            <a:r>
              <a:rPr lang="en-GB" sz="1350" dirty="0" smtClean="0"/>
              <a:t> </a:t>
            </a:r>
            <a:r>
              <a:rPr lang="en-GB" sz="1350" dirty="0" err="1" smtClean="0"/>
              <a:t>rvisinf</a:t>
            </a:r>
            <a:r>
              <a:rPr lang="en-GB" sz="1350" dirty="0" smtClean="0"/>
              <a:t> rdef1 to </a:t>
            </a:r>
            <a:r>
              <a:rPr lang="en-GB" sz="1350" dirty="0" err="1" smtClean="0"/>
              <a:t>stype</a:t>
            </a:r>
            <a:r>
              <a:rPr lang="en-GB" sz="1350" dirty="0" smtClean="0"/>
              <a:t> / into </a:t>
            </a:r>
            <a:r>
              <a:rPr lang="en-GB" sz="1350" dirty="0" err="1" smtClean="0"/>
              <a:t>sex_r</a:t>
            </a:r>
            <a:r>
              <a:rPr lang="en-GB" sz="1350" dirty="0" smtClean="0"/>
              <a:t> </a:t>
            </a:r>
            <a:r>
              <a:rPr lang="en-GB" sz="1350" dirty="0" err="1" smtClean="0"/>
              <a:t>rsleep_r</a:t>
            </a:r>
            <a:r>
              <a:rPr lang="en-GB" sz="1350" dirty="0" smtClean="0"/>
              <a:t> </a:t>
            </a:r>
            <a:r>
              <a:rPr lang="en-GB" sz="1350" dirty="0" err="1" smtClean="0"/>
              <a:t>rct_r</a:t>
            </a:r>
            <a:r>
              <a:rPr lang="en-GB" sz="1350" dirty="0" smtClean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350" dirty="0" smtClean="0"/>
              <a:t>   </a:t>
            </a:r>
            <a:r>
              <a:rPr lang="en-GB" sz="1350" dirty="0" err="1"/>
              <a:t>rvisinf_r</a:t>
            </a:r>
            <a:r>
              <a:rPr lang="en-GB" sz="1350" dirty="0"/>
              <a:t>  rdef1_r rdef2_r rdef3_r rdef4_r rdef5_r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350" dirty="0"/>
              <a:t>    rdef6_r rdef7_r rdef8_r </a:t>
            </a:r>
            <a:r>
              <a:rPr lang="en-GB" sz="1350" dirty="0" err="1"/>
              <a:t>stype_r</a:t>
            </a:r>
            <a:r>
              <a:rPr lang="en-GB" sz="1350" dirty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350" dirty="0"/>
              <a:t>    / BLANK=MISSING / PRINT.</a:t>
            </a:r>
          </a:p>
          <a:p>
            <a:endParaRPr lang="en-GB" sz="1350" dirty="0"/>
          </a:p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2401-2C11-4274-857D-AABB636C46AB}" type="datetime1">
              <a:rPr lang="en-GB" smtClean="0"/>
              <a:t>24/05/2016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262D-BD2D-4120-AA33-513B60EDCA13}" type="slidenum">
              <a:rPr lang="en-GB" smtClean="0"/>
              <a:t>54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899892" y="2567962"/>
            <a:ext cx="4615458" cy="13182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60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51349"/>
            <a:ext cx="7886700" cy="450056"/>
          </a:xfrm>
        </p:spPr>
        <p:txBody>
          <a:bodyPr>
            <a:normAutofit/>
          </a:bodyPr>
          <a:lstStyle/>
          <a:p>
            <a:r>
              <a:rPr lang="en-GB" sz="1800" b="1" dirty="0">
                <a:latin typeface="+mn-lt"/>
              </a:rPr>
              <a:t>Caution when using Automatic Recode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45914" y="1714501"/>
            <a:ext cx="3868340" cy="308967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Original string variable like this:</a:t>
            </a:r>
            <a:endParaRPr lang="en-GB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5995" r="2994"/>
          <a:stretch/>
        </p:blipFill>
        <p:spPr>
          <a:xfrm>
            <a:off x="1476076" y="2019898"/>
            <a:ext cx="524174" cy="3791126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514254" y="1693665"/>
            <a:ext cx="3887391" cy="32980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Will be recoded to this:</a:t>
            </a:r>
            <a:endParaRPr lang="en-GB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514254" y="2143722"/>
            <a:ext cx="3923192" cy="348079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F9E70-0F4C-43CD-894E-0A56EE9F0454}" type="datetime1">
              <a:rPr lang="en-GB" smtClean="0"/>
              <a:t>24/05/2016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262D-BD2D-4120-AA33-513B60EDCA13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902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09675"/>
            <a:ext cx="7886700" cy="811212"/>
          </a:xfrm>
        </p:spPr>
        <p:txBody>
          <a:bodyPr>
            <a:normAutofit/>
          </a:bodyPr>
          <a:lstStyle/>
          <a:p>
            <a:r>
              <a:rPr lang="en-GB" sz="1800" b="1" dirty="0">
                <a:latin typeface="+mn-lt"/>
              </a:rPr>
              <a:t>Recoding an existing variable: recode into different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00275"/>
            <a:ext cx="7886700" cy="3976688"/>
          </a:xfrm>
        </p:spPr>
        <p:txBody>
          <a:bodyPr>
            <a:normAutofit/>
          </a:bodyPr>
          <a:lstStyle/>
          <a:p>
            <a:r>
              <a:rPr lang="en-GB" sz="1800" dirty="0"/>
              <a:t>Advantages </a:t>
            </a:r>
          </a:p>
          <a:p>
            <a:pPr lvl="1"/>
            <a:r>
              <a:rPr lang="en-GB" sz="1650" dirty="0"/>
              <a:t>Complete control over values and order of values in recoded variable</a:t>
            </a:r>
          </a:p>
          <a:p>
            <a:pPr lvl="1"/>
            <a:r>
              <a:rPr lang="en-GB" sz="1650" dirty="0"/>
              <a:t>If you make a mistake, you can correct the error and repeat</a:t>
            </a:r>
          </a:p>
          <a:p>
            <a:pPr lvl="1"/>
            <a:r>
              <a:rPr lang="en-GB" sz="1650" dirty="0"/>
              <a:t>Can recode an original variable into several different variables, as appropriate, </a:t>
            </a:r>
            <a:r>
              <a:rPr lang="en-GB" sz="1650" dirty="0" err="1"/>
              <a:t>eg</a:t>
            </a:r>
            <a:r>
              <a:rPr lang="en-GB" sz="1650" dirty="0"/>
              <a:t> a dummy or series of dummy variables, a component of a scale, collapse categories in different </a:t>
            </a:r>
            <a:r>
              <a:rPr lang="en-GB" sz="1650" dirty="0" smtClean="0"/>
              <a:t>ways</a:t>
            </a:r>
            <a:endParaRPr lang="en-GB" sz="1500" dirty="0"/>
          </a:p>
          <a:p>
            <a:r>
              <a:rPr lang="en-GB" sz="1800" dirty="0"/>
              <a:t>Disadvantages</a:t>
            </a:r>
          </a:p>
          <a:p>
            <a:pPr marL="514350" lvl="2">
              <a:spcBef>
                <a:spcPts val="750"/>
              </a:spcBef>
            </a:pPr>
            <a:r>
              <a:rPr lang="en-GB" sz="1650" dirty="0"/>
              <a:t>Variable and value labels, </a:t>
            </a:r>
            <a:r>
              <a:rPr lang="en-GB" sz="1650" dirty="0" err="1"/>
              <a:t>etc</a:t>
            </a:r>
            <a:r>
              <a:rPr lang="en-GB" sz="1650" dirty="0"/>
              <a:t>, are NOT transferred to new variable, and must be added ‘manually’</a:t>
            </a:r>
          </a:p>
          <a:p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F40E-9112-4A2F-A315-C7D01654EF67}" type="datetime1">
              <a:rPr lang="en-GB" smtClean="0"/>
              <a:t>24/05/2016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262D-BD2D-4120-AA33-513B60EDCA13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92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992" y="1176373"/>
            <a:ext cx="7886700" cy="994172"/>
          </a:xfrm>
        </p:spPr>
        <p:txBody>
          <a:bodyPr>
            <a:normAutofit/>
          </a:bodyPr>
          <a:lstStyle/>
          <a:p>
            <a:r>
              <a:rPr lang="en-GB" sz="1800" b="1" dirty="0">
                <a:latin typeface="+mn-lt"/>
              </a:rPr>
              <a:t>Recoding an existing variable: recode into different variables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63079"/>
            <a:ext cx="3868340" cy="955477"/>
          </a:xfrm>
        </p:spPr>
        <p:txBody>
          <a:bodyPr>
            <a:normAutofit fontScale="92500" lnSpcReduction="20000"/>
          </a:bodyPr>
          <a:lstStyle/>
          <a:p>
            <a:endParaRPr lang="en-GB" dirty="0" smtClean="0"/>
          </a:p>
          <a:p>
            <a:r>
              <a:rPr lang="en-GB" sz="1650" dirty="0"/>
              <a:t>Drop-down menus:</a:t>
            </a:r>
          </a:p>
          <a:p>
            <a:r>
              <a:rPr lang="en-GB" sz="1650" dirty="0"/>
              <a:t>Transform &gt; Recode into Different Variables </a:t>
            </a:r>
          </a:p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2184798"/>
            <a:ext cx="3887391" cy="6167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350" dirty="0"/>
              <a:t>RECODE </a:t>
            </a:r>
            <a:r>
              <a:rPr lang="en-GB" sz="1350" dirty="0" err="1"/>
              <a:t>rconsc</a:t>
            </a:r>
            <a:r>
              <a:rPr lang="en-GB" sz="1350" dirty="0"/>
              <a:t> ('F'=1) ('D'=2) ('U'=3) INTO </a:t>
            </a:r>
            <a:r>
              <a:rPr lang="en-GB" sz="1350" dirty="0" err="1"/>
              <a:t>rconsc_r</a:t>
            </a:r>
            <a:r>
              <a:rPr lang="en-GB" sz="1350" dirty="0"/>
              <a:t>.</a:t>
            </a:r>
          </a:p>
          <a:p>
            <a:pPr marL="0" indent="0">
              <a:buNone/>
            </a:pPr>
            <a:r>
              <a:rPr lang="en-GB" sz="1350" dirty="0"/>
              <a:t>EXECUTE.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07371"/>
            <a:ext cx="3887391" cy="328611"/>
          </a:xfrm>
        </p:spPr>
        <p:txBody>
          <a:bodyPr>
            <a:normAutofit/>
          </a:bodyPr>
          <a:lstStyle/>
          <a:p>
            <a:r>
              <a:rPr lang="en-GB" sz="1500" dirty="0"/>
              <a:t>Syntax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447C6-DD34-453F-96E4-166282598E60}" type="datetime1">
              <a:rPr lang="en-GB" smtClean="0"/>
              <a:t>24/05/2016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262D-BD2D-4120-AA33-513B60EDCA13}" type="slidenum">
              <a:rPr lang="en-GB" smtClean="0"/>
              <a:t>57</a:t>
            </a:fld>
            <a:endParaRPr lang="en-GB"/>
          </a:p>
        </p:txBody>
      </p:sp>
      <p:pic>
        <p:nvPicPr>
          <p:cNvPr id="205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87" y="2686050"/>
            <a:ext cx="3744296" cy="2176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117" y="3594529"/>
            <a:ext cx="3855727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29150" y="2135983"/>
            <a:ext cx="3752850" cy="6655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283003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716756"/>
          </a:xfrm>
        </p:spPr>
        <p:txBody>
          <a:bodyPr>
            <a:normAutofit/>
          </a:bodyPr>
          <a:lstStyle/>
          <a:p>
            <a:r>
              <a:rPr lang="en-GB" sz="1800" b="1" dirty="0">
                <a:latin typeface="+mn-lt"/>
              </a:rPr>
              <a:t>Recoding an existing variable: recode (convert)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40719"/>
            <a:ext cx="7886700" cy="32635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1500" dirty="0"/>
              <a:t>If a variable has been classed as string because of some non-numeric codes, but otherwise consists of numbers (</a:t>
            </a:r>
            <a:r>
              <a:rPr lang="en-GB" sz="1500" dirty="0" err="1"/>
              <a:t>eg</a:t>
            </a:r>
            <a:r>
              <a:rPr lang="en-GB" sz="1500" dirty="0"/>
              <a:t>: 1, 2, 3, 4 , 5,…,69, </a:t>
            </a:r>
            <a:r>
              <a:rPr lang="en-GB" sz="1500" dirty="0" err="1"/>
              <a:t>dk</a:t>
            </a:r>
            <a:r>
              <a:rPr lang="en-GB" sz="1500" dirty="0"/>
              <a:t>, </a:t>
            </a:r>
            <a:r>
              <a:rPr lang="en-GB" sz="1500" dirty="0" err="1"/>
              <a:t>na</a:t>
            </a:r>
            <a:r>
              <a:rPr lang="en-GB" sz="1500" dirty="0"/>
              <a:t>):</a:t>
            </a:r>
          </a:p>
          <a:p>
            <a:r>
              <a:rPr lang="en-GB" sz="1500" dirty="0"/>
              <a:t>Drop-down menus: </a:t>
            </a:r>
            <a:r>
              <a:rPr lang="en-GB" sz="1500" b="1" dirty="0"/>
              <a:t>Transform &gt; Automatic Recode</a:t>
            </a:r>
            <a:r>
              <a:rPr lang="en-GB" sz="1500" i="1" dirty="0"/>
              <a:t> (slides 57 &amp; 58)</a:t>
            </a:r>
          </a:p>
          <a:p>
            <a:r>
              <a:rPr lang="en-GB" sz="1500" dirty="0"/>
              <a:t>Syntax: use the ‘CONVERT’ option to the RECODE command, </a:t>
            </a:r>
            <a:r>
              <a:rPr lang="en-GB" sz="1500" dirty="0" err="1"/>
              <a:t>eg</a:t>
            </a:r>
            <a:endParaRPr lang="en-GB" sz="1500" dirty="0"/>
          </a:p>
          <a:p>
            <a:pPr marL="0" indent="0">
              <a:buNone/>
            </a:pPr>
            <a:endParaRPr lang="en-GB" dirty="0" smtClean="0"/>
          </a:p>
          <a:p>
            <a:pPr marL="342900" lvl="1" indent="0">
              <a:buNone/>
            </a:pPr>
            <a:r>
              <a:rPr lang="en-GB" sz="1350" dirty="0"/>
              <a:t>RECODE </a:t>
            </a:r>
            <a:r>
              <a:rPr lang="en-GB" sz="1350" dirty="0" err="1"/>
              <a:t>yra</a:t>
            </a:r>
            <a:r>
              <a:rPr lang="en-GB" sz="1350" dirty="0"/>
              <a:t> (CONVERT) ('DK' = 98) ('NA' = 99) INTO </a:t>
            </a:r>
            <a:r>
              <a:rPr lang="en-GB" sz="1350" dirty="0" err="1"/>
              <a:t>yra_r</a:t>
            </a:r>
            <a:r>
              <a:rPr lang="en-GB" sz="1350" dirty="0"/>
              <a:t>.</a:t>
            </a:r>
          </a:p>
          <a:p>
            <a:pPr marL="342900" lvl="1" indent="0">
              <a:buNone/>
            </a:pPr>
            <a:r>
              <a:rPr lang="en-GB" sz="1350" dirty="0"/>
              <a:t>EXECUTE.</a:t>
            </a:r>
          </a:p>
          <a:p>
            <a:pPr marL="342900" lvl="1" indent="0">
              <a:buNone/>
            </a:pPr>
            <a:endParaRPr lang="en-GB" dirty="0" smtClean="0"/>
          </a:p>
          <a:p>
            <a:r>
              <a:rPr lang="en-GB" sz="1500" dirty="0"/>
              <a:t>Advantages </a:t>
            </a:r>
          </a:p>
          <a:p>
            <a:pPr lvl="1"/>
            <a:r>
              <a:rPr lang="en-GB" sz="1500" dirty="0"/>
              <a:t>Explicitly specify only the codes you want to change, none of the other (numeric) ones</a:t>
            </a:r>
          </a:p>
          <a:p>
            <a:pPr lvl="1"/>
            <a:r>
              <a:rPr lang="en-GB" sz="1500" dirty="0"/>
              <a:t>Unlike automatic recode, this preserves the natural order of numbers</a:t>
            </a:r>
          </a:p>
          <a:p>
            <a:r>
              <a:rPr lang="en-GB" sz="1500" dirty="0"/>
              <a:t>Disadvantages</a:t>
            </a:r>
          </a:p>
          <a:p>
            <a:pPr marL="514350" lvl="2">
              <a:spcBef>
                <a:spcPts val="750"/>
              </a:spcBef>
            </a:pPr>
            <a:r>
              <a:rPr lang="en-GB" dirty="0" smtClean="0"/>
              <a:t>None I can think of</a:t>
            </a:r>
            <a:endParaRPr lang="en-GB" dirty="0"/>
          </a:p>
          <a:p>
            <a:endParaRPr lang="en-GB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46A86-B3D8-4DCE-A310-8A800BFE15F1}" type="datetime1">
              <a:rPr lang="en-GB" smtClean="0"/>
              <a:t>24/05/2016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262D-BD2D-4120-AA33-513B60EDCA13}" type="slidenum">
              <a:rPr lang="en-GB" smtClean="0"/>
              <a:t>58</a:t>
            </a:fld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13113" y="3083783"/>
            <a:ext cx="6000750" cy="6286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42897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85950"/>
            <a:ext cx="7886700" cy="666749"/>
          </a:xfrm>
        </p:spPr>
        <p:txBody>
          <a:bodyPr>
            <a:normAutofit/>
          </a:bodyPr>
          <a:lstStyle/>
          <a:p>
            <a:r>
              <a:rPr lang="en-GB" sz="1800" b="1" dirty="0">
                <a:latin typeface="+mn-lt"/>
              </a:rPr>
              <a:t>Common compute operations: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425" y="2807494"/>
            <a:ext cx="7886700" cy="2259806"/>
          </a:xfrm>
        </p:spPr>
        <p:txBody>
          <a:bodyPr>
            <a:normAutofit/>
          </a:bodyPr>
          <a:lstStyle/>
          <a:p>
            <a:r>
              <a:rPr lang="en-GB" sz="1650" dirty="0"/>
              <a:t>Create a unique respondent or record identifier</a:t>
            </a:r>
          </a:p>
          <a:p>
            <a:r>
              <a:rPr lang="en-GB" sz="1650" dirty="0"/>
              <a:t>Compute </a:t>
            </a:r>
            <a:r>
              <a:rPr lang="en-GB" sz="1650" dirty="0" err="1"/>
              <a:t>eg</a:t>
            </a:r>
            <a:r>
              <a:rPr lang="en-GB" sz="1650" dirty="0"/>
              <a:t> an index variable from a group of related variables</a:t>
            </a:r>
          </a:p>
          <a:p>
            <a:r>
              <a:rPr lang="en-GB" sz="1650" dirty="0"/>
              <a:t>Create a new variable from part of an existing variable</a:t>
            </a:r>
          </a:p>
          <a:p>
            <a:r>
              <a:rPr lang="en-GB" sz="1650" dirty="0"/>
              <a:t>Creating a weight variable from existing </a:t>
            </a:r>
            <a:r>
              <a:rPr lang="en-GB" sz="1650" dirty="0" smtClean="0"/>
              <a:t>variables</a:t>
            </a:r>
          </a:p>
          <a:p>
            <a:r>
              <a:rPr lang="en-GB" sz="1650" dirty="0" smtClean="0"/>
              <a:t>Compute a log transformation of a variable</a:t>
            </a:r>
            <a:endParaRPr lang="en-GB" sz="165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F9E70-0F4C-43CD-894E-0A56EE9F0454}" type="datetime1">
              <a:rPr lang="en-GB" smtClean="0"/>
              <a:t>24/05/2016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262D-BD2D-4120-AA33-513B60EDCA13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995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802" y="1131094"/>
            <a:ext cx="8158548" cy="994172"/>
          </a:xfrm>
        </p:spPr>
        <p:txBody>
          <a:bodyPr>
            <a:normAutofit/>
          </a:bodyPr>
          <a:lstStyle/>
          <a:p>
            <a:r>
              <a:rPr lang="en-GB" sz="1800" b="1" dirty="0">
                <a:latin typeface="+mn-lt"/>
              </a:rPr>
              <a:t>The data we will be using: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6802" y="2226469"/>
            <a:ext cx="3300798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500" dirty="0"/>
              <a:t>Subset of variables and cases from:</a:t>
            </a:r>
          </a:p>
          <a:p>
            <a:pPr marL="342900" lvl="1" indent="0">
              <a:buNone/>
            </a:pPr>
            <a:r>
              <a:rPr lang="en-GB" sz="1500" dirty="0" err="1"/>
              <a:t>Sandercock</a:t>
            </a:r>
            <a:r>
              <a:rPr lang="en-GB" sz="1500" dirty="0"/>
              <a:t>, Peter; Niewada, Maciej; </a:t>
            </a:r>
            <a:r>
              <a:rPr lang="en-GB" sz="1500" dirty="0" err="1"/>
              <a:t>Czlonkowska</a:t>
            </a:r>
            <a:r>
              <a:rPr lang="en-GB" sz="1500" dirty="0"/>
              <a:t>, Anna. (2014). </a:t>
            </a:r>
          </a:p>
          <a:p>
            <a:pPr marL="342900" lvl="1" indent="0">
              <a:buNone/>
            </a:pPr>
            <a:r>
              <a:rPr lang="en-GB" sz="1500" u="sng" dirty="0"/>
              <a:t>International Stroke Trial database</a:t>
            </a:r>
            <a:r>
              <a:rPr lang="en-GB" sz="1500" dirty="0"/>
              <a:t> </a:t>
            </a:r>
          </a:p>
          <a:p>
            <a:pPr marL="342900" lvl="1" indent="0">
              <a:buNone/>
            </a:pPr>
            <a:r>
              <a:rPr lang="en-GB" sz="1500" dirty="0"/>
              <a:t>(version 2), [Dataset]. </a:t>
            </a:r>
          </a:p>
          <a:p>
            <a:pPr marL="342900" lvl="1" indent="0">
              <a:buNone/>
            </a:pPr>
            <a:r>
              <a:rPr lang="en-GB" sz="1500" dirty="0"/>
              <a:t>University of Edinburgh, </a:t>
            </a:r>
          </a:p>
          <a:p>
            <a:pPr marL="342900" lvl="1" indent="0">
              <a:buNone/>
            </a:pPr>
            <a:r>
              <a:rPr lang="en-GB" sz="1500" dirty="0"/>
              <a:t>Department of Clinical Neurosciences. </a:t>
            </a:r>
          </a:p>
          <a:p>
            <a:pPr marL="342900" lvl="1" indent="0">
              <a:buNone/>
            </a:pPr>
            <a:r>
              <a:rPr lang="en-GB" sz="1500" u="sng" dirty="0">
                <a:hlinkClick r:id="rId2"/>
              </a:rPr>
              <a:t>http://dx.doi.org/10.7488/ds/104.</a:t>
            </a:r>
            <a:endParaRPr lang="en-GB" sz="1500" dirty="0"/>
          </a:p>
          <a:p>
            <a:endParaRPr lang="en-GB" sz="1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530475" y="1217592"/>
            <a:ext cx="4984875" cy="460707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AB3C-C21B-4CD2-855E-EE7E91F25E3B}" type="datetime1">
              <a:rPr lang="en-GB" smtClean="0"/>
              <a:t>24/05/2016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262D-BD2D-4120-AA33-513B60EDCA1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59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57275"/>
            <a:ext cx="7886700" cy="891714"/>
          </a:xfrm>
        </p:spPr>
        <p:txBody>
          <a:bodyPr>
            <a:normAutofit/>
          </a:bodyPr>
          <a:lstStyle/>
          <a:p>
            <a:r>
              <a:rPr lang="en-GB" sz="1800" b="1" dirty="0">
                <a:latin typeface="+mn-lt"/>
              </a:rPr>
              <a:t>Computing a new variable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500" dirty="0"/>
              <a:t>E.g. create a new, unique case identifier variable, if the data set doesn’t have one:</a:t>
            </a:r>
          </a:p>
          <a:p>
            <a:pPr marL="0" indent="0">
              <a:buNone/>
            </a:pPr>
            <a:endParaRPr lang="en-GB" sz="1500" dirty="0"/>
          </a:p>
          <a:p>
            <a:pPr marL="685800" lvl="2" indent="0">
              <a:buNone/>
            </a:pPr>
            <a:r>
              <a:rPr lang="en-GB" sz="1350" dirty="0"/>
              <a:t>COMPUTE </a:t>
            </a:r>
            <a:r>
              <a:rPr lang="en-GB" sz="1350" dirty="0" err="1"/>
              <a:t>respid</a:t>
            </a:r>
            <a:r>
              <a:rPr lang="en-GB" sz="1350" dirty="0"/>
              <a:t>=$</a:t>
            </a:r>
            <a:r>
              <a:rPr lang="en-GB" sz="1350" dirty="0" err="1"/>
              <a:t>CASENUM</a:t>
            </a:r>
            <a:r>
              <a:rPr lang="en-GB" sz="1350" dirty="0"/>
              <a:t>.</a:t>
            </a:r>
          </a:p>
          <a:p>
            <a:pPr marL="685800" lvl="2" indent="0">
              <a:buNone/>
            </a:pPr>
            <a:r>
              <a:rPr lang="en-GB" sz="1350" dirty="0"/>
              <a:t>FORMAT </a:t>
            </a:r>
            <a:r>
              <a:rPr lang="en-GB" sz="1350" dirty="0" err="1"/>
              <a:t>respid</a:t>
            </a:r>
            <a:r>
              <a:rPr lang="en-GB" sz="1350" dirty="0"/>
              <a:t> (F8.0).</a:t>
            </a:r>
          </a:p>
          <a:p>
            <a:pPr marL="685800" lvl="2" indent="0">
              <a:buNone/>
            </a:pPr>
            <a:r>
              <a:rPr lang="en-GB" sz="1350" dirty="0"/>
              <a:t>EXECUTE.</a:t>
            </a:r>
          </a:p>
          <a:p>
            <a:endParaRPr lang="en-GB" sz="1500" dirty="0"/>
          </a:p>
          <a:p>
            <a:r>
              <a:rPr lang="en-GB" sz="1500" dirty="0"/>
              <a:t>Create a scale (continuous) variable as sum of values of existing variables:</a:t>
            </a:r>
          </a:p>
          <a:p>
            <a:endParaRPr lang="en-GB" sz="1500" dirty="0"/>
          </a:p>
          <a:p>
            <a:pPr marL="685800" lvl="2" indent="0">
              <a:buNone/>
            </a:pPr>
            <a:r>
              <a:rPr lang="en-GB" sz="1350" dirty="0"/>
              <a:t>RECODE rdef1 to rdef8  (‘Y’=1)(‘N’=0)(‘C’=</a:t>
            </a:r>
            <a:r>
              <a:rPr lang="en-GB" sz="1350" dirty="0" err="1"/>
              <a:t>SYSMIS</a:t>
            </a:r>
            <a:r>
              <a:rPr lang="en-GB" sz="1350" dirty="0"/>
              <a:t>) INTO rdef1_r  rdef2_r rdef3_r rdef4_r rdef5_r rdef6_r rdef7_r  rdef8_r.</a:t>
            </a:r>
          </a:p>
          <a:p>
            <a:pPr marL="685800" lvl="2" indent="0">
              <a:buNone/>
            </a:pPr>
            <a:r>
              <a:rPr lang="en-GB" sz="1350" dirty="0"/>
              <a:t>COMPUTE deficits=SUM(rdef1_r,rdef2_r,rdef3_r,rdef4_r,rdef5_r,rdef6_r,rdef7_r,rdef8_r).</a:t>
            </a:r>
          </a:p>
          <a:p>
            <a:pPr marL="685800" lvl="2" indent="0">
              <a:buNone/>
            </a:pPr>
            <a:r>
              <a:rPr lang="en-GB" sz="1350" dirty="0"/>
              <a:t>FREQUENCIES deficits.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0C55-5467-4676-AF6A-1540F434E1C8}" type="datetime1">
              <a:rPr lang="en-GB" smtClean="0"/>
              <a:t>24/05/2016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262D-BD2D-4120-AA33-513B60EDCA13}" type="slidenum">
              <a:rPr lang="en-GB" smtClean="0"/>
              <a:t>60</a:t>
            </a:fld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314450" y="2415021"/>
            <a:ext cx="2454361" cy="71489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Rectangle 9"/>
          <p:cNvSpPr/>
          <p:nvPr/>
        </p:nvSpPr>
        <p:spPr>
          <a:xfrm>
            <a:off x="1314450" y="4177958"/>
            <a:ext cx="6943725" cy="9429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99193624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52500"/>
            <a:ext cx="7886700" cy="738189"/>
          </a:xfrm>
        </p:spPr>
        <p:txBody>
          <a:bodyPr>
            <a:normAutofit/>
          </a:bodyPr>
          <a:lstStyle/>
          <a:p>
            <a:r>
              <a:rPr lang="en-GB" sz="1800" b="1" dirty="0">
                <a:latin typeface="+mn-lt"/>
              </a:rPr>
              <a:t>New variables need metadata, </a:t>
            </a:r>
            <a:r>
              <a:rPr lang="en-GB" sz="1800" b="1" dirty="0" err="1">
                <a:latin typeface="+mn-lt"/>
              </a:rPr>
              <a:t>ie</a:t>
            </a:r>
            <a:r>
              <a:rPr lang="en-GB" sz="1800" b="1" dirty="0">
                <a:latin typeface="+mn-lt"/>
              </a:rPr>
              <a:t> labels &amp; missing data specifications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500" dirty="0"/>
              <a:t>Alternative 1: enter the information in the Variable View window</a:t>
            </a:r>
          </a:p>
          <a:p>
            <a:r>
              <a:rPr lang="en-GB" sz="1500" dirty="0"/>
              <a:t>Alternative 2: create a syntax file with the info, and run it</a:t>
            </a:r>
          </a:p>
          <a:p>
            <a:endParaRPr lang="en-GB" sz="1500" dirty="0"/>
          </a:p>
          <a:p>
            <a:r>
              <a:rPr lang="en-GB" sz="1500" dirty="0"/>
              <a:t>NB: new variables are added at the end of the existing variables in the data file</a:t>
            </a:r>
          </a:p>
          <a:p>
            <a:r>
              <a:rPr lang="en-GB" sz="1500" dirty="0" err="1"/>
              <a:t>NNB</a:t>
            </a:r>
            <a:r>
              <a:rPr lang="en-GB" sz="1500" dirty="0"/>
              <a:t>: new variables are by default 8 columns in width, with 2 decimal places, unless you specify another format</a:t>
            </a:r>
          </a:p>
          <a:p>
            <a:endParaRPr lang="en-GB" sz="1500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112CB-9762-4D39-A45A-D0A2CC40E163}" type="datetime1">
              <a:rPr lang="en-GB" smtClean="0"/>
              <a:t>24/05/2016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262D-BD2D-4120-AA33-513B60EDCA13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73139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b="1" dirty="0">
                <a:latin typeface="+mn-lt"/>
              </a:rPr>
              <a:t>Recoded/computed variables also need to be checked - frequencies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500" b="1" dirty="0"/>
              <a:t>Frequencies syntax:</a:t>
            </a:r>
          </a:p>
          <a:p>
            <a:pPr marL="0" indent="0">
              <a:buNone/>
            </a:pPr>
            <a:endParaRPr lang="en-GB" sz="1500" dirty="0"/>
          </a:p>
          <a:p>
            <a:pPr marL="342900" lvl="1" indent="0">
              <a:buNone/>
            </a:pPr>
            <a:r>
              <a:rPr lang="en-GB" sz="1350" dirty="0"/>
              <a:t>recode </a:t>
            </a:r>
            <a:r>
              <a:rPr lang="en-GB" sz="1350" dirty="0" err="1"/>
              <a:t>fdeadc</a:t>
            </a:r>
            <a:r>
              <a:rPr lang="en-GB" sz="1350" dirty="0"/>
              <a:t> (</a:t>
            </a:r>
            <a:r>
              <a:rPr lang="en-GB" sz="1350" dirty="0" err="1"/>
              <a:t>sysmis</a:t>
            </a:r>
            <a:r>
              <a:rPr lang="en-GB" sz="1350" dirty="0"/>
              <a:t>=9)(else=copy) into </a:t>
            </a:r>
            <a:r>
              <a:rPr lang="en-GB" sz="1350" dirty="0" err="1"/>
              <a:t>fdeadc_r</a:t>
            </a:r>
            <a:r>
              <a:rPr lang="en-GB" sz="1350" dirty="0"/>
              <a:t>.</a:t>
            </a:r>
          </a:p>
          <a:p>
            <a:pPr marL="342900" lvl="1" indent="0">
              <a:buNone/>
            </a:pPr>
            <a:r>
              <a:rPr lang="en-GB" sz="1350" dirty="0"/>
              <a:t>execute.</a:t>
            </a:r>
          </a:p>
          <a:p>
            <a:pPr marL="342900" lvl="1" indent="0">
              <a:buNone/>
            </a:pPr>
            <a:r>
              <a:rPr lang="en-GB" sz="1350" dirty="0"/>
              <a:t>format </a:t>
            </a:r>
            <a:r>
              <a:rPr lang="en-GB" sz="1350" dirty="0" err="1"/>
              <a:t>fdeadc_r</a:t>
            </a:r>
            <a:r>
              <a:rPr lang="en-GB" sz="1350" dirty="0"/>
              <a:t> (f1.0).</a:t>
            </a:r>
          </a:p>
          <a:p>
            <a:pPr marL="342900" lvl="1" indent="0">
              <a:buNone/>
            </a:pPr>
            <a:r>
              <a:rPr lang="en-GB" sz="1350" dirty="0"/>
              <a:t>missing values </a:t>
            </a:r>
            <a:r>
              <a:rPr lang="en-GB" sz="1350" dirty="0" err="1"/>
              <a:t>fdeadc_r</a:t>
            </a:r>
            <a:r>
              <a:rPr lang="en-GB" sz="1350" dirty="0"/>
              <a:t> (9).</a:t>
            </a:r>
          </a:p>
          <a:p>
            <a:pPr marL="342900" lvl="1" indent="0">
              <a:buNone/>
            </a:pPr>
            <a:r>
              <a:rPr lang="en-GB" sz="1350" dirty="0"/>
              <a:t>frequencies </a:t>
            </a:r>
            <a:r>
              <a:rPr lang="en-GB" sz="1350" dirty="0" err="1"/>
              <a:t>fdeadc</a:t>
            </a:r>
            <a:r>
              <a:rPr lang="en-GB" sz="1350" dirty="0"/>
              <a:t> </a:t>
            </a:r>
            <a:r>
              <a:rPr lang="en-GB" sz="1350" dirty="0" err="1"/>
              <a:t>fdeadc_r</a:t>
            </a:r>
            <a:r>
              <a:rPr lang="en-GB" sz="1350" dirty="0"/>
              <a:t> .</a:t>
            </a:r>
          </a:p>
          <a:p>
            <a:endParaRPr lang="en-GB" sz="1500" dirty="0"/>
          </a:p>
          <a:p>
            <a:r>
              <a:rPr lang="en-GB" sz="1500" dirty="0"/>
              <a:t>Note: frequencies output includes user-defined and system missing values.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BABA-D268-433D-9D8C-E694C8482EB5}" type="datetime1">
              <a:rPr lang="en-GB" smtClean="0"/>
              <a:t>24/05/2016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262D-BD2D-4120-AA33-513B60EDCA13}" type="slidenum">
              <a:rPr lang="en-GB" smtClean="0"/>
              <a:t>62</a:t>
            </a:fld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42975" y="2457450"/>
            <a:ext cx="3714750" cy="1200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124243587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b="1" dirty="0">
                <a:latin typeface="+mn-lt"/>
              </a:rPr>
              <a:t>Recoded/computed variables need to be checked – frequencies output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1500" b="1" dirty="0"/>
              <a:t>System missing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1500" b="1" dirty="0"/>
              <a:t>User defined missing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B37DA-FEF0-4F79-9037-8D0812713947}" type="datetime1">
              <a:rPr lang="en-GB" smtClean="0"/>
              <a:t>24/05/2016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262D-BD2D-4120-AA33-513B60EDCA13}" type="slidenum">
              <a:rPr lang="en-GB" smtClean="0"/>
              <a:t>63</a:t>
            </a:fld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2741016"/>
            <a:ext cx="3914775" cy="26349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850" y="2686645"/>
            <a:ext cx="3914775" cy="27436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28650" y="4941158"/>
            <a:ext cx="1546139" cy="1977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" name="Rectangle 3"/>
          <p:cNvSpPr/>
          <p:nvPr/>
        </p:nvSpPr>
        <p:spPr>
          <a:xfrm>
            <a:off x="4629150" y="4928802"/>
            <a:ext cx="1505980" cy="1791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23292888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b="1" dirty="0">
                <a:latin typeface="+mn-lt"/>
              </a:rPr>
              <a:t>Recoded/computed variables need to be checked - </a:t>
            </a:r>
            <a:r>
              <a:rPr lang="en-GB" sz="1800" b="1" dirty="0" err="1">
                <a:latin typeface="+mn-lt"/>
              </a:rPr>
              <a:t>crosstabulations</a:t>
            </a:r>
            <a:endParaRPr lang="en-GB" sz="1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500" b="1" dirty="0"/>
              <a:t>Crosstabs syntax example</a:t>
            </a:r>
            <a:r>
              <a:rPr lang="en-GB" sz="1500" dirty="0"/>
              <a:t>:</a:t>
            </a:r>
          </a:p>
          <a:p>
            <a:pPr marL="342900" lvl="1" indent="0">
              <a:buNone/>
            </a:pPr>
            <a:endParaRPr lang="en-GB" sz="1350" dirty="0"/>
          </a:p>
          <a:p>
            <a:pPr marL="342900" lvl="1" indent="0">
              <a:buNone/>
            </a:pPr>
            <a:r>
              <a:rPr lang="en-GB" sz="1350" dirty="0"/>
              <a:t>recode </a:t>
            </a:r>
            <a:r>
              <a:rPr lang="en-GB" sz="1350" dirty="0" err="1"/>
              <a:t>fdeadc</a:t>
            </a:r>
            <a:r>
              <a:rPr lang="en-GB" sz="1350" dirty="0"/>
              <a:t> (</a:t>
            </a:r>
            <a:r>
              <a:rPr lang="en-GB" sz="1350" dirty="0" err="1"/>
              <a:t>sysmis</a:t>
            </a:r>
            <a:r>
              <a:rPr lang="en-GB" sz="1350" dirty="0"/>
              <a:t>=9)(else=copy) into </a:t>
            </a:r>
            <a:r>
              <a:rPr lang="en-GB" sz="1350" dirty="0" err="1"/>
              <a:t>fdeadc_r</a:t>
            </a:r>
            <a:r>
              <a:rPr lang="en-GB" sz="1350" dirty="0"/>
              <a:t>.</a:t>
            </a:r>
          </a:p>
          <a:p>
            <a:pPr marL="342900" lvl="1" indent="0">
              <a:buNone/>
            </a:pPr>
            <a:r>
              <a:rPr lang="en-GB" sz="1350" dirty="0"/>
              <a:t>execute.</a:t>
            </a:r>
          </a:p>
          <a:p>
            <a:pPr marL="342900" lvl="1" indent="0">
              <a:buNone/>
            </a:pPr>
            <a:r>
              <a:rPr lang="en-GB" sz="1350" dirty="0"/>
              <a:t>format </a:t>
            </a:r>
            <a:r>
              <a:rPr lang="en-GB" sz="1350" dirty="0" err="1"/>
              <a:t>fdeadc_r</a:t>
            </a:r>
            <a:r>
              <a:rPr lang="en-GB" sz="1350" dirty="0"/>
              <a:t> (f1.0).</a:t>
            </a:r>
          </a:p>
          <a:p>
            <a:pPr marL="342900" lvl="1" indent="0">
              <a:buNone/>
            </a:pPr>
            <a:r>
              <a:rPr lang="en-GB" sz="1350" dirty="0"/>
              <a:t>missing values </a:t>
            </a:r>
            <a:r>
              <a:rPr lang="en-GB" sz="1350" dirty="0" err="1"/>
              <a:t>fdeadc_r</a:t>
            </a:r>
            <a:r>
              <a:rPr lang="en-GB" sz="1350" dirty="0"/>
              <a:t> (9).</a:t>
            </a:r>
          </a:p>
          <a:p>
            <a:pPr marL="342900" lvl="1" indent="0">
              <a:buNone/>
            </a:pPr>
            <a:r>
              <a:rPr lang="en-GB" sz="1350" dirty="0"/>
              <a:t>frequencies </a:t>
            </a:r>
            <a:r>
              <a:rPr lang="en-GB" sz="1350" dirty="0" err="1"/>
              <a:t>fdeadc</a:t>
            </a:r>
            <a:r>
              <a:rPr lang="en-GB" sz="1350" dirty="0"/>
              <a:t> </a:t>
            </a:r>
            <a:r>
              <a:rPr lang="en-GB" sz="1350" dirty="0" err="1"/>
              <a:t>fdeadc_r</a:t>
            </a:r>
            <a:r>
              <a:rPr lang="en-GB" sz="1350" dirty="0"/>
              <a:t> .</a:t>
            </a:r>
          </a:p>
          <a:p>
            <a:pPr marL="342900" lvl="1" indent="0">
              <a:buNone/>
            </a:pPr>
            <a:r>
              <a:rPr lang="en-GB" sz="1350" dirty="0"/>
              <a:t>crosstabs tables=</a:t>
            </a:r>
            <a:r>
              <a:rPr lang="en-GB" sz="1350" dirty="0" err="1"/>
              <a:t>fdeadc</a:t>
            </a:r>
            <a:r>
              <a:rPr lang="en-GB" sz="1350" dirty="0"/>
              <a:t> by </a:t>
            </a:r>
            <a:r>
              <a:rPr lang="en-GB" sz="1350" dirty="0" err="1"/>
              <a:t>fdeadc_r</a:t>
            </a:r>
            <a:r>
              <a:rPr lang="en-GB" sz="1350" dirty="0"/>
              <a:t> / missing=include.</a:t>
            </a:r>
          </a:p>
          <a:p>
            <a:endParaRPr lang="en-GB" sz="1500" dirty="0"/>
          </a:p>
          <a:p>
            <a:r>
              <a:rPr lang="en-GB" sz="1500" dirty="0"/>
              <a:t>Note: crosstabs output displays user-defined (but not system-missing) missing values with </a:t>
            </a:r>
          </a:p>
          <a:p>
            <a:pPr marL="342900" lvl="1" indent="0">
              <a:buNone/>
            </a:pPr>
            <a:r>
              <a:rPr lang="en-GB" sz="1500" dirty="0"/>
              <a:t>/missing=include subcommand.</a:t>
            </a:r>
          </a:p>
          <a:p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A32D6-916B-4F5E-A154-26FC2F7E1B33}" type="datetime1">
              <a:rPr lang="en-GB" smtClean="0"/>
              <a:t>24/05/2016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262D-BD2D-4120-AA33-513B60EDCA13}" type="slidenum">
              <a:rPr lang="en-GB" smtClean="0"/>
              <a:t>64</a:t>
            </a:fld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42975" y="2352675"/>
            <a:ext cx="4295775" cy="1543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295208869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b="1" dirty="0">
                <a:latin typeface="+mn-lt"/>
              </a:rPr>
              <a:t>Recoded/computed variables need to be checked – crosstabs output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652B-DC8E-4F30-BB94-69C0D8561B1C}" type="datetime1">
              <a:rPr lang="en-GB" smtClean="0"/>
              <a:t>24/05/2016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262D-BD2D-4120-AA33-513B60EDCA13}" type="slidenum">
              <a:rPr lang="en-GB" smtClean="0"/>
              <a:t>65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200357" y="5109076"/>
            <a:ext cx="33542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/>
              <a:t>Note: system-missing cases are NOT included</a:t>
            </a:r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26" y="2678661"/>
            <a:ext cx="7100948" cy="2359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8469" y="4400550"/>
            <a:ext cx="165147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/>
              <a:t>User defined missing</a:t>
            </a:r>
          </a:p>
        </p:txBody>
      </p:sp>
      <p:sp>
        <p:nvSpPr>
          <p:cNvPr id="9" name="Right Arrow 8"/>
          <p:cNvSpPr/>
          <p:nvPr/>
        </p:nvSpPr>
        <p:spPr>
          <a:xfrm>
            <a:off x="1850554" y="4473662"/>
            <a:ext cx="384209" cy="13077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Right Arrow 10"/>
          <p:cNvSpPr/>
          <p:nvPr/>
        </p:nvSpPr>
        <p:spPr>
          <a:xfrm>
            <a:off x="1850554" y="4610345"/>
            <a:ext cx="384209" cy="13077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24818545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6800850" cy="650081"/>
          </a:xfrm>
        </p:spPr>
        <p:txBody>
          <a:bodyPr>
            <a:normAutofit/>
          </a:bodyPr>
          <a:lstStyle/>
          <a:p>
            <a:r>
              <a:rPr lang="en-GB" sz="1800" b="1" dirty="0">
                <a:latin typeface="+mn-lt"/>
              </a:rPr>
              <a:t>You can run all 7 function in one go with syntax: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81175"/>
            <a:ext cx="7886700" cy="3733800"/>
          </a:xfrm>
        </p:spPr>
        <p:txBody>
          <a:bodyPr>
            <a:noAutofit/>
          </a:bodyPr>
          <a:lstStyle/>
          <a:p>
            <a:r>
              <a:rPr lang="en-GB" sz="1500" dirty="0"/>
              <a:t>So now the full syntax for this one recode looks like this:</a:t>
            </a:r>
          </a:p>
          <a:p>
            <a:pPr marL="342900" lvl="1" indent="0">
              <a:buNone/>
            </a:pPr>
            <a:r>
              <a:rPr lang="en-GB" sz="1350" dirty="0"/>
              <a:t>recode </a:t>
            </a:r>
            <a:r>
              <a:rPr lang="en-GB" sz="1350" dirty="0" err="1"/>
              <a:t>fdeadc</a:t>
            </a:r>
            <a:r>
              <a:rPr lang="en-GB" sz="1350" dirty="0"/>
              <a:t> (</a:t>
            </a:r>
            <a:r>
              <a:rPr lang="en-GB" sz="1350" dirty="0" err="1"/>
              <a:t>sysmis</a:t>
            </a:r>
            <a:r>
              <a:rPr lang="en-GB" sz="1350" dirty="0"/>
              <a:t>=9)(else=copy) into </a:t>
            </a:r>
            <a:r>
              <a:rPr lang="en-GB" sz="1350" dirty="0" err="1"/>
              <a:t>fdeadc_r</a:t>
            </a:r>
            <a:r>
              <a:rPr lang="en-GB" sz="1350" dirty="0"/>
              <a:t>.</a:t>
            </a:r>
          </a:p>
          <a:p>
            <a:pPr marL="342900" lvl="1" indent="0">
              <a:buNone/>
            </a:pPr>
            <a:r>
              <a:rPr lang="en-GB" sz="1350" dirty="0"/>
              <a:t>execute.</a:t>
            </a:r>
          </a:p>
          <a:p>
            <a:pPr marL="342900" lvl="1" indent="0">
              <a:buNone/>
            </a:pPr>
            <a:r>
              <a:rPr lang="en-GB" sz="1350" dirty="0"/>
              <a:t>format </a:t>
            </a:r>
            <a:r>
              <a:rPr lang="en-GB" sz="1350" dirty="0" err="1"/>
              <a:t>fdeadc_r</a:t>
            </a:r>
            <a:r>
              <a:rPr lang="en-GB" sz="1350" dirty="0"/>
              <a:t> (f1.0).</a:t>
            </a:r>
          </a:p>
          <a:p>
            <a:pPr marL="342900" lvl="1" indent="0">
              <a:buNone/>
            </a:pPr>
            <a:r>
              <a:rPr lang="en-GB" sz="1350" dirty="0"/>
              <a:t>variable labels </a:t>
            </a:r>
            <a:r>
              <a:rPr lang="en-GB" sz="1350" dirty="0" err="1"/>
              <a:t>fdeadc_r</a:t>
            </a:r>
            <a:r>
              <a:rPr lang="en-GB" sz="1350" dirty="0"/>
              <a:t> </a:t>
            </a:r>
            <a:r>
              <a:rPr lang="en-GB" sz="1350" dirty="0" err="1"/>
              <a:t>'Cause</a:t>
            </a:r>
            <a:r>
              <a:rPr lang="en-GB" sz="1350" dirty="0"/>
              <a:t> of death - recoded'.</a:t>
            </a:r>
          </a:p>
          <a:p>
            <a:pPr marL="342900" lvl="1" indent="0">
              <a:buNone/>
            </a:pPr>
            <a:r>
              <a:rPr lang="en-GB" sz="1350" dirty="0"/>
              <a:t>value labels </a:t>
            </a:r>
            <a:r>
              <a:rPr lang="en-GB" sz="1350" dirty="0" err="1"/>
              <a:t>fdeadc_r</a:t>
            </a:r>
            <a:r>
              <a:rPr lang="en-GB" sz="1350" dirty="0"/>
              <a:t> </a:t>
            </a:r>
          </a:p>
          <a:p>
            <a:pPr marL="342900" lvl="1" indent="0">
              <a:buNone/>
            </a:pPr>
            <a:r>
              <a:rPr lang="en-GB" sz="1350" dirty="0"/>
              <a:t>       1 'initial stroke' 2 'recurrent stroke (ischaemic or unknown)'</a:t>
            </a:r>
          </a:p>
          <a:p>
            <a:pPr marL="342900" lvl="1" indent="0">
              <a:buNone/>
            </a:pPr>
            <a:r>
              <a:rPr lang="en-GB" sz="1350" dirty="0"/>
              <a:t>	3 'recurrent stroke (haemorrhagic)' 4 'pneumonia' 	</a:t>
            </a:r>
          </a:p>
          <a:p>
            <a:pPr marL="342900" lvl="1" indent="0">
              <a:buNone/>
            </a:pPr>
            <a:r>
              <a:rPr lang="en-GB" sz="1350" dirty="0"/>
              <a:t>	5 'coronary heart disease' 6 'pulmonary embolism'</a:t>
            </a:r>
          </a:p>
          <a:p>
            <a:pPr marL="342900" lvl="1" indent="0">
              <a:buNone/>
            </a:pPr>
            <a:r>
              <a:rPr lang="en-GB" sz="1350" dirty="0"/>
              <a:t>	7 'other vascular or unknown‘ 8 'non-vascular'</a:t>
            </a:r>
          </a:p>
          <a:p>
            <a:pPr marL="342900" lvl="1" indent="0">
              <a:buNone/>
            </a:pPr>
            <a:r>
              <a:rPr lang="en-GB" sz="1350" dirty="0"/>
              <a:t>	0 'unknown' 9 'not coded'.</a:t>
            </a:r>
          </a:p>
          <a:p>
            <a:pPr marL="342900" lvl="1" indent="0">
              <a:buNone/>
            </a:pPr>
            <a:r>
              <a:rPr lang="en-GB" sz="1350" dirty="0"/>
              <a:t>missing values </a:t>
            </a:r>
            <a:r>
              <a:rPr lang="en-GB" sz="1350" dirty="0" err="1"/>
              <a:t>fdeadc_r</a:t>
            </a:r>
            <a:r>
              <a:rPr lang="en-GB" sz="1350" dirty="0"/>
              <a:t> (0,9).</a:t>
            </a:r>
          </a:p>
          <a:p>
            <a:pPr marL="342900" lvl="1" indent="0">
              <a:buNone/>
            </a:pPr>
            <a:r>
              <a:rPr lang="en-GB" sz="1350" dirty="0"/>
              <a:t>frequencies </a:t>
            </a:r>
            <a:r>
              <a:rPr lang="en-GB" sz="1350" dirty="0" err="1"/>
              <a:t>fdeadc</a:t>
            </a:r>
            <a:r>
              <a:rPr lang="en-GB" sz="1350" dirty="0"/>
              <a:t> </a:t>
            </a:r>
            <a:r>
              <a:rPr lang="en-GB" sz="1350" dirty="0" err="1"/>
              <a:t>fdeadc_r</a:t>
            </a:r>
            <a:r>
              <a:rPr lang="en-GB" sz="1350" dirty="0"/>
              <a:t> .</a:t>
            </a:r>
          </a:p>
          <a:p>
            <a:pPr marL="342900" lvl="1" indent="0">
              <a:buNone/>
            </a:pPr>
            <a:r>
              <a:rPr lang="en-GB" sz="1350" dirty="0"/>
              <a:t>crosstabs tables=</a:t>
            </a:r>
            <a:r>
              <a:rPr lang="en-GB" sz="1350" dirty="0" err="1"/>
              <a:t>fdeadc</a:t>
            </a:r>
            <a:r>
              <a:rPr lang="en-GB" sz="1350" dirty="0"/>
              <a:t> by </a:t>
            </a:r>
            <a:r>
              <a:rPr lang="en-GB" sz="1350" dirty="0" err="1"/>
              <a:t>fdeadc_r</a:t>
            </a:r>
            <a:r>
              <a:rPr lang="en-GB" sz="1350" dirty="0"/>
              <a:t>.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2BF3E-305D-4E4B-8BF6-282FE9B417D1}" type="datetime1">
              <a:rPr lang="en-GB" smtClean="0"/>
              <a:t>24/05/2016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262D-BD2D-4120-AA33-513B60EDCA13}" type="slidenum">
              <a:rPr lang="en-GB" smtClean="0"/>
              <a:t>66</a:t>
            </a:fld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14400" y="2038349"/>
            <a:ext cx="4724400" cy="34766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151892014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b="1" dirty="0">
                <a:latin typeface="+mn-lt"/>
              </a:rPr>
              <a:t>Update the data log file – new variable information</a:t>
            </a:r>
            <a:endParaRPr lang="en-GB" sz="1800" dirty="0">
              <a:latin typeface="+mn-lt"/>
            </a:endParaRPr>
          </a:p>
        </p:txBody>
      </p:sp>
      <p:pic>
        <p:nvPicPr>
          <p:cNvPr id="6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004" b="7153"/>
          <a:stretch/>
        </p:blipFill>
        <p:spPr>
          <a:xfrm>
            <a:off x="509587" y="2125266"/>
            <a:ext cx="6129338" cy="50592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F9E70-0F4C-43CD-894E-0A56EE9F0454}" type="datetime1">
              <a:rPr lang="en-GB" smtClean="0"/>
              <a:t>24/05/2016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262D-BD2D-4120-AA33-513B60EDCA13}" type="slidenum">
              <a:rPr lang="en-GB" smtClean="0"/>
              <a:t>67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3805" b="-1"/>
          <a:stretch/>
        </p:blipFill>
        <p:spPr>
          <a:xfrm>
            <a:off x="628650" y="2802437"/>
            <a:ext cx="7677150" cy="123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97013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b="1" dirty="0">
                <a:latin typeface="+mn-lt"/>
              </a:rPr>
              <a:t>Update the data log file – new variable and value information</a:t>
            </a:r>
            <a:endParaRPr lang="en-GB" sz="18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F9E70-0F4C-43CD-894E-0A56EE9F0454}" type="datetime1">
              <a:rPr lang="en-GB" smtClean="0"/>
              <a:t>24/05/2016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262D-BD2D-4120-AA33-513B60EDCA13}" type="slidenum">
              <a:rPr lang="en-GB" smtClean="0"/>
              <a:t>68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064" y="4764985"/>
            <a:ext cx="6742510" cy="6668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64" y="2118122"/>
            <a:ext cx="6742510" cy="1210194"/>
          </a:xfrm>
          <a:prstGeom prst="rect">
            <a:avLst/>
          </a:prstGeom>
        </p:spPr>
      </p:pic>
      <p:pic>
        <p:nvPicPr>
          <p:cNvPr id="307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64" y="3462857"/>
            <a:ext cx="6275786" cy="116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876476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09650"/>
            <a:ext cx="7886700" cy="636587"/>
          </a:xfrm>
        </p:spPr>
        <p:txBody>
          <a:bodyPr>
            <a:normAutofit/>
          </a:bodyPr>
          <a:lstStyle/>
          <a:p>
            <a:r>
              <a:rPr lang="en-GB" sz="1800" b="1" dirty="0">
                <a:latin typeface="+mn-lt"/>
              </a:rPr>
              <a:t>Adding variables from another data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500" dirty="0"/>
              <a:t>First, check the existing data file, and the file from which you are adding variables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GB" sz="1500" dirty="0"/>
              <a:t>Both files must be SPSS system files (.</a:t>
            </a:r>
            <a:r>
              <a:rPr lang="en-GB" sz="1500" dirty="0" err="1"/>
              <a:t>sav</a:t>
            </a:r>
            <a:r>
              <a:rPr lang="en-GB" sz="1500" dirty="0"/>
              <a:t> extensions)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GB" sz="1500" dirty="0"/>
              <a:t>Both files must be sorted in the same </a:t>
            </a:r>
            <a:r>
              <a:rPr lang="en-GB" sz="1500" dirty="0" smtClean="0"/>
              <a:t>order by the key variable </a:t>
            </a:r>
            <a:r>
              <a:rPr lang="en-GB" sz="1500" dirty="0"/>
              <a:t>(Data &gt; Sort Cases)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GB" sz="1500" dirty="0"/>
              <a:t>Both files must have a unique case identifier variable (key variable)</a:t>
            </a:r>
          </a:p>
          <a:p>
            <a:pPr marL="1028700" lvl="2" indent="-342900">
              <a:buFont typeface="+mj-lt"/>
              <a:buAutoNum type="alphaLcPeriod"/>
            </a:pPr>
            <a:r>
              <a:rPr lang="en-GB" sz="1350" dirty="0"/>
              <a:t>Both case identifier </a:t>
            </a:r>
            <a:r>
              <a:rPr lang="en-GB" sz="1350" u="sng" dirty="0"/>
              <a:t>names</a:t>
            </a:r>
            <a:r>
              <a:rPr lang="en-GB" sz="1350" dirty="0"/>
              <a:t> must be the same (including same case, </a:t>
            </a:r>
            <a:r>
              <a:rPr lang="en-GB" sz="1350" dirty="0" err="1"/>
              <a:t>ie</a:t>
            </a:r>
            <a:r>
              <a:rPr lang="en-GB" sz="1350" dirty="0"/>
              <a:t> upper/lower)</a:t>
            </a:r>
          </a:p>
          <a:p>
            <a:pPr marL="1028700" lvl="2" indent="-342900">
              <a:buFont typeface="+mj-lt"/>
              <a:buAutoNum type="alphaLcPeriod"/>
            </a:pPr>
            <a:r>
              <a:rPr lang="en-GB" sz="1350" dirty="0"/>
              <a:t>Both case identifier variables must be the same </a:t>
            </a:r>
            <a:r>
              <a:rPr lang="en-GB" sz="1350" u="sng" dirty="0"/>
              <a:t>type</a:t>
            </a:r>
            <a:r>
              <a:rPr lang="en-GB" sz="1350" dirty="0"/>
              <a:t> (string or numeric)</a:t>
            </a:r>
          </a:p>
          <a:p>
            <a:pPr marL="1028700" lvl="2" indent="-342900">
              <a:buFont typeface="+mj-lt"/>
              <a:buAutoNum type="alphaLcPeriod"/>
            </a:pPr>
            <a:r>
              <a:rPr lang="en-GB" sz="1350" dirty="0"/>
              <a:t>Both case identifier variables must be the same </a:t>
            </a:r>
            <a:r>
              <a:rPr lang="en-GB" sz="1350" u="sng" dirty="0"/>
              <a:t>width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GB" sz="1500" dirty="0"/>
              <a:t>Any duplicate variable names must be renamed </a:t>
            </a:r>
            <a:r>
              <a:rPr lang="en-GB" sz="1500" dirty="0" smtClean="0"/>
              <a:t>or be excluded</a:t>
            </a:r>
            <a:endParaRPr lang="en-GB" sz="1500" dirty="0"/>
          </a:p>
          <a:p>
            <a:pPr marL="1028700" lvl="2" indent="-342900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3904F-BFEC-4AB4-B7B8-D2F0E470C016}" type="datetime1">
              <a:rPr lang="en-GB" smtClean="0"/>
              <a:t>24/05/2016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262D-BD2D-4120-AA33-513B60EDCA13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793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35726"/>
            <a:ext cx="7886700" cy="932935"/>
          </a:xfrm>
        </p:spPr>
        <p:txBody>
          <a:bodyPr>
            <a:normAutofit/>
          </a:bodyPr>
          <a:lstStyle/>
          <a:p>
            <a:r>
              <a:rPr lang="en-GB" sz="1800" b="1" dirty="0">
                <a:latin typeface="+mn-lt"/>
              </a:rPr>
              <a:t>Files are located in: Libraries &gt; Documents &gt; SPSS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021" y="2927007"/>
            <a:ext cx="8272849" cy="2562965"/>
          </a:xfrm>
        </p:spPr>
        <p:txBody>
          <a:bodyPr/>
          <a:lstStyle/>
          <a:p>
            <a:pPr lvl="1"/>
            <a:r>
              <a:rPr lang="en-GB" sz="1500" b="1" dirty="0"/>
              <a:t>IST_logfile.xlsx</a:t>
            </a:r>
            <a:r>
              <a:rPr lang="en-GB" sz="1500" dirty="0"/>
              <a:t> – a sample log file in Excel format</a:t>
            </a:r>
          </a:p>
          <a:p>
            <a:pPr lvl="1"/>
            <a:r>
              <a:rPr lang="en-GB" sz="1500" b="1" dirty="0"/>
              <a:t>ist_corrected_uk1.csv</a:t>
            </a:r>
            <a:r>
              <a:rPr lang="en-GB" sz="1500" dirty="0"/>
              <a:t> – a comma-delimited subset, which we will read into SPSS</a:t>
            </a:r>
          </a:p>
          <a:p>
            <a:pPr lvl="1"/>
            <a:r>
              <a:rPr lang="en-GB" sz="1500" b="1" dirty="0"/>
              <a:t>ist_labels1.sps</a:t>
            </a:r>
            <a:r>
              <a:rPr lang="en-GB" sz="1500" dirty="0"/>
              <a:t> – an SPSS syntax file to add variable/value-level metadata to the SPSS file</a:t>
            </a:r>
          </a:p>
          <a:p>
            <a:pPr lvl="1"/>
            <a:r>
              <a:rPr lang="en-GB" sz="1500" b="1" dirty="0"/>
              <a:t>ist_corrected_uk2.sav</a:t>
            </a:r>
            <a:r>
              <a:rPr lang="en-GB" sz="1500" dirty="0"/>
              <a:t> – an SPSS system file from which we will add variables </a:t>
            </a:r>
          </a:p>
          <a:p>
            <a:pPr lvl="1"/>
            <a:r>
              <a:rPr lang="en-GB" sz="1500" b="1" dirty="0"/>
              <a:t>ist_corrected_eu15.sav</a:t>
            </a:r>
            <a:r>
              <a:rPr lang="en-GB" sz="1500" dirty="0"/>
              <a:t> – an SPSS system file from which we will add cases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5341-B205-4AF4-81F2-63379DAE7B31}" type="datetime1">
              <a:rPr lang="en-GB" smtClean="0"/>
              <a:t>24/05/2016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262D-BD2D-4120-AA33-513B60EDCA1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35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dirty="0">
                <a:latin typeface="+mn-lt"/>
              </a:rPr>
              <a:t>Adding variables (cont’d)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500" dirty="0"/>
              <a:t>The *_uk1.sav file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1" r="1646" b="6513"/>
          <a:stretch/>
        </p:blipFill>
        <p:spPr>
          <a:xfrm>
            <a:off x="628650" y="2981328"/>
            <a:ext cx="3634431" cy="83536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GB" sz="1500" dirty="0"/>
              <a:t>The *_uk2.sav file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t="20960" r="1658" b="4289"/>
          <a:stretch/>
        </p:blipFill>
        <p:spPr>
          <a:xfrm>
            <a:off x="4629150" y="2981327"/>
            <a:ext cx="3545167" cy="83536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F898-AA75-4A94-B5C1-A2E42F7BA32E}" type="datetime1">
              <a:rPr lang="en-GB" smtClean="0"/>
              <a:t>24/05/2016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262D-BD2D-4120-AA33-513B60EDCA13}" type="slidenum">
              <a:rPr lang="en-GB" smtClean="0"/>
              <a:t>70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365422" y="3173824"/>
            <a:ext cx="2958480" cy="2103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Rectangle 9"/>
          <p:cNvSpPr/>
          <p:nvPr/>
        </p:nvSpPr>
        <p:spPr>
          <a:xfrm>
            <a:off x="5339277" y="3606629"/>
            <a:ext cx="2835040" cy="2038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13" name="Elbow Connector 12"/>
          <p:cNvCxnSpPr/>
          <p:nvPr/>
        </p:nvCxnSpPr>
        <p:spPr>
          <a:xfrm>
            <a:off x="4220414" y="3276087"/>
            <a:ext cx="636147" cy="432485"/>
          </a:xfrm>
          <a:prstGeom prst="bentConnector3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721988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31094"/>
            <a:ext cx="7886700" cy="526256"/>
          </a:xfrm>
        </p:spPr>
        <p:txBody>
          <a:bodyPr>
            <a:normAutofit/>
          </a:bodyPr>
          <a:lstStyle/>
          <a:p>
            <a:r>
              <a:rPr lang="en-GB" sz="1800" b="1" dirty="0">
                <a:latin typeface="+mn-lt"/>
              </a:rPr>
              <a:t>Adding variables (cont’d): drop-down menus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067" y="1888331"/>
            <a:ext cx="3868340" cy="3531394"/>
          </a:xfrm>
        </p:spPr>
        <p:txBody>
          <a:bodyPr>
            <a:normAutofit/>
          </a:bodyPr>
          <a:lstStyle/>
          <a:p>
            <a:r>
              <a:rPr lang="en-GB" sz="1500" b="1" dirty="0"/>
              <a:t>Data &gt; Merge Files &gt; Add Variables</a:t>
            </a:r>
          </a:p>
          <a:p>
            <a:r>
              <a:rPr lang="en-GB" sz="1500" dirty="0"/>
              <a:t>Select an already open SPSS system file, or an external file, as appropriate</a:t>
            </a:r>
          </a:p>
          <a:p>
            <a:r>
              <a:rPr lang="en-GB" sz="1500" dirty="0"/>
              <a:t>Select ‘</a:t>
            </a:r>
            <a:r>
              <a:rPr lang="en-GB" sz="1500" b="1" dirty="0"/>
              <a:t>Match cases on key variables</a:t>
            </a:r>
            <a:r>
              <a:rPr lang="en-GB" sz="1500" dirty="0"/>
              <a:t>’</a:t>
            </a:r>
          </a:p>
          <a:p>
            <a:r>
              <a:rPr lang="en-GB" sz="1500" dirty="0"/>
              <a:t>Move the case id variable from ‘Excluded variables’ to ‘Key variables’</a:t>
            </a:r>
          </a:p>
          <a:p>
            <a:r>
              <a:rPr lang="en-GB" sz="1500" dirty="0"/>
              <a:t>Click ‘</a:t>
            </a:r>
            <a:r>
              <a:rPr lang="en-GB" sz="1500" b="1" dirty="0"/>
              <a:t>OK</a:t>
            </a:r>
            <a:r>
              <a:rPr lang="en-GB" sz="1500" dirty="0"/>
              <a:t>’</a:t>
            </a:r>
          </a:p>
          <a:p>
            <a:r>
              <a:rPr lang="en-GB" sz="1500" dirty="0"/>
              <a:t>Check and save output data file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tretch/>
        </p:blipFill>
        <p:spPr>
          <a:xfrm>
            <a:off x="4797579" y="2736056"/>
            <a:ext cx="3550533" cy="2763441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14DF4-0EA3-4194-A2F3-77E900EFC9E1}" type="datetime1">
              <a:rPr lang="en-GB" smtClean="0"/>
              <a:t>24/05/2016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262D-BD2D-4120-AA33-513B60EDCA13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03709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90625"/>
            <a:ext cx="7886700" cy="500064"/>
          </a:xfrm>
        </p:spPr>
        <p:txBody>
          <a:bodyPr/>
          <a:lstStyle/>
          <a:p>
            <a:r>
              <a:rPr lang="en-GB" sz="1800" b="1" dirty="0">
                <a:latin typeface="+mn-lt"/>
              </a:rPr>
              <a:t>Adding variables (cont’d): syntax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25267"/>
            <a:ext cx="7886700" cy="3364706"/>
          </a:xfrm>
        </p:spPr>
        <p:txBody>
          <a:bodyPr/>
          <a:lstStyle/>
          <a:p>
            <a:pPr marL="342900" lvl="1" indent="0">
              <a:buNone/>
            </a:pPr>
            <a:r>
              <a:rPr lang="en-GB" sz="1500" dirty="0"/>
              <a:t>*Merging ist_corrected_uk1.sav, and ist_corrected_uk2.sav  on '</a:t>
            </a:r>
            <a:r>
              <a:rPr lang="en-GB" sz="1500" dirty="0" err="1"/>
              <a:t>respno</a:t>
            </a:r>
            <a:r>
              <a:rPr lang="en-GB" sz="1500" dirty="0"/>
              <a:t>'.</a:t>
            </a:r>
          </a:p>
          <a:p>
            <a:pPr marL="342900" lvl="1" indent="0">
              <a:buNone/>
            </a:pPr>
            <a:r>
              <a:rPr lang="en-GB" sz="1500" dirty="0"/>
              <a:t>DATASET CLOSE All.</a:t>
            </a:r>
          </a:p>
          <a:p>
            <a:pPr marL="342900" lvl="1" indent="0">
              <a:buNone/>
            </a:pPr>
            <a:r>
              <a:rPr lang="en-GB" sz="1500" dirty="0"/>
              <a:t>MATCH FILES FILE= "[path]\ ist_corrected_uk1.sav "</a:t>
            </a:r>
          </a:p>
          <a:p>
            <a:pPr marL="342900" lvl="1" indent="0">
              <a:buNone/>
            </a:pPr>
            <a:r>
              <a:rPr lang="en-GB" sz="1500" dirty="0"/>
              <a:t> /FILE="[path]\ist_corrected_uk2.sav "</a:t>
            </a:r>
          </a:p>
          <a:p>
            <a:pPr marL="342900" lvl="1" indent="0">
              <a:buNone/>
            </a:pPr>
            <a:r>
              <a:rPr lang="en-GB" sz="1500" dirty="0"/>
              <a:t> /BY </a:t>
            </a:r>
            <a:r>
              <a:rPr lang="en-GB" sz="1500" dirty="0" err="1"/>
              <a:t>respno</a:t>
            </a:r>
            <a:r>
              <a:rPr lang="en-GB" sz="1500" dirty="0"/>
              <a:t>.</a:t>
            </a:r>
          </a:p>
          <a:p>
            <a:pPr marL="342900" lvl="1" indent="0">
              <a:buNone/>
            </a:pPr>
            <a:r>
              <a:rPr lang="en-GB" sz="1500" dirty="0"/>
              <a:t>EXECUTE.</a:t>
            </a:r>
          </a:p>
          <a:p>
            <a:pPr marL="342900" lvl="1" indent="0">
              <a:buNone/>
            </a:pPr>
            <a:r>
              <a:rPr lang="en-GB" sz="1500" dirty="0"/>
              <a:t>SAVE </a:t>
            </a:r>
            <a:r>
              <a:rPr lang="en-GB" sz="1500" dirty="0" err="1"/>
              <a:t>OUTFILE</a:t>
            </a:r>
            <a:r>
              <a:rPr lang="en-GB" sz="1500" dirty="0"/>
              <a:t> ="[path]\ </a:t>
            </a:r>
            <a:r>
              <a:rPr lang="en-GB" sz="1500" dirty="0" err="1"/>
              <a:t>ist_corrected_uk.sav</a:t>
            </a:r>
            <a:r>
              <a:rPr lang="en-GB" sz="1500" dirty="0"/>
              <a:t>" /   KEEP=all / MAP.</a:t>
            </a:r>
          </a:p>
          <a:p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26BC-A026-4F7D-8D7F-507D9D31C243}" type="datetime1">
              <a:rPr lang="en-GB" smtClean="0"/>
              <a:t>24/05/2016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262D-BD2D-4120-AA33-513B60EDCA13}" type="slidenum">
              <a:rPr lang="en-GB" smtClean="0"/>
              <a:t>72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4695825" y="4317637"/>
            <a:ext cx="3429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/>
              <a:t>This subcommand produces a list of all the variables in the saved data file</a:t>
            </a:r>
          </a:p>
        </p:txBody>
      </p:sp>
      <p:sp>
        <p:nvSpPr>
          <p:cNvPr id="5" name="Rectangle 4"/>
          <p:cNvSpPr/>
          <p:nvPr/>
        </p:nvSpPr>
        <p:spPr>
          <a:xfrm>
            <a:off x="952500" y="2125266"/>
            <a:ext cx="5781675" cy="19895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Rectangle 7"/>
          <p:cNvSpPr/>
          <p:nvPr/>
        </p:nvSpPr>
        <p:spPr>
          <a:xfrm>
            <a:off x="5619750" y="3699299"/>
            <a:ext cx="504825" cy="3143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Up Arrow 9"/>
          <p:cNvSpPr/>
          <p:nvPr/>
        </p:nvSpPr>
        <p:spPr>
          <a:xfrm>
            <a:off x="5788438" y="4086225"/>
            <a:ext cx="167450" cy="24903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Rectangle 8"/>
          <p:cNvSpPr/>
          <p:nvPr/>
        </p:nvSpPr>
        <p:spPr>
          <a:xfrm>
            <a:off x="1019175" y="2695575"/>
            <a:ext cx="1123950" cy="2095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43724267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1266825"/>
            <a:ext cx="7886700" cy="571218"/>
          </a:xfrm>
        </p:spPr>
        <p:txBody>
          <a:bodyPr/>
          <a:lstStyle/>
          <a:p>
            <a:r>
              <a:rPr lang="en-GB" sz="1800" b="1" dirty="0">
                <a:latin typeface="+mn-lt"/>
              </a:rPr>
              <a:t>Adding cases from another data file: drop-down menus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964531"/>
            <a:ext cx="7886700" cy="3826669"/>
          </a:xfrm>
        </p:spPr>
        <p:txBody>
          <a:bodyPr>
            <a:normAutofit/>
          </a:bodyPr>
          <a:lstStyle/>
          <a:p>
            <a:r>
              <a:rPr lang="en-GB" sz="1500" dirty="0"/>
              <a:t>Open the ‘ist_corrected_eu15.sav’ (</a:t>
            </a:r>
            <a:r>
              <a:rPr lang="en-GB" sz="1500" b="1" dirty="0"/>
              <a:t>File &gt; Open &gt; Data</a:t>
            </a:r>
            <a:r>
              <a:rPr lang="en-GB" sz="1500" dirty="0"/>
              <a:t>)</a:t>
            </a:r>
          </a:p>
          <a:p>
            <a:r>
              <a:rPr lang="en-GB" sz="1500" dirty="0"/>
              <a:t>Select </a:t>
            </a:r>
            <a:r>
              <a:rPr lang="en-GB" sz="1500" b="1" dirty="0"/>
              <a:t>Data &gt; Merge files &gt; Add cases</a:t>
            </a:r>
            <a:endParaRPr lang="en-GB" sz="15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B8BE-E5E0-4AA7-9CB7-B8292545B09C}" type="datetime1">
              <a:rPr lang="en-GB" smtClean="0"/>
              <a:t>24/05/2016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262D-BD2D-4120-AA33-513B60EDCA13}" type="slidenum">
              <a:rPr lang="en-GB" smtClean="0"/>
              <a:t>73</a:t>
            </a:fld>
            <a:endParaRPr lang="en-GB"/>
          </a:p>
        </p:txBody>
      </p:sp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950" y="2819401"/>
            <a:ext cx="4819316" cy="2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8650" y="5221025"/>
            <a:ext cx="677679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/>
              <a:t>Note: recodes performed in </a:t>
            </a:r>
            <a:r>
              <a:rPr lang="en-GB" sz="1350" dirty="0" err="1"/>
              <a:t>ist_corrected_uk.sav</a:t>
            </a:r>
            <a:r>
              <a:rPr lang="en-GB" sz="1350" dirty="0"/>
              <a:t>’ will NOT be applied across the added cases.</a:t>
            </a:r>
          </a:p>
        </p:txBody>
      </p:sp>
    </p:spTree>
    <p:extLst>
      <p:ext uri="{BB962C8B-B14F-4D97-AF65-F5344CB8AC3E}">
        <p14:creationId xmlns:p14="http://schemas.microsoft.com/office/powerpoint/2010/main" val="192245450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dirty="0">
                <a:latin typeface="+mn-lt"/>
              </a:rPr>
              <a:t>Adding cases: drop-down menus (cont’d)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28650" y="2125266"/>
            <a:ext cx="3886200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500" dirty="0"/>
              <a:t>Variables must match on several aspects in order to be ‘paired’ between the two files: </a:t>
            </a:r>
          </a:p>
          <a:p>
            <a:pPr marL="685800" lvl="1" indent="-342900">
              <a:buFont typeface="+mj-lt"/>
              <a:buAutoNum type="alphaLcPeriod"/>
            </a:pPr>
            <a:r>
              <a:rPr lang="en-GB" sz="1500" dirty="0"/>
              <a:t> the variable names match is case sensitive, </a:t>
            </a:r>
          </a:p>
          <a:p>
            <a:pPr marL="685800" lvl="1" indent="-342900">
              <a:buFont typeface="+mj-lt"/>
              <a:buAutoNum type="alphaLcPeriod"/>
            </a:pPr>
            <a:r>
              <a:rPr lang="en-GB" sz="1500" dirty="0"/>
              <a:t> both variables in both files must be the same type (string or numeric); string variables are flagged by ‘&gt;’, </a:t>
            </a:r>
          </a:p>
          <a:p>
            <a:pPr marL="685800" lvl="1" indent="-342900">
              <a:buFont typeface="+mj-lt"/>
              <a:buAutoNum type="alphaLcPeriod"/>
            </a:pPr>
            <a:r>
              <a:rPr lang="en-GB" sz="1500" dirty="0"/>
              <a:t> variables must have the same width. </a:t>
            </a:r>
          </a:p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22580-BFBD-4130-979E-83FD0F08C95D}" type="datetime1">
              <a:rPr lang="en-GB" smtClean="0"/>
              <a:t>24/05/2016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262D-BD2D-4120-AA33-513B60EDCA13}" type="slidenum">
              <a:rPr lang="en-GB" smtClean="0"/>
              <a:t>74</a:t>
            </a:fld>
            <a:endParaRPr lang="en-GB"/>
          </a:p>
        </p:txBody>
      </p:sp>
      <p:pic>
        <p:nvPicPr>
          <p:cNvPr id="307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277" y="1876425"/>
            <a:ext cx="4054790" cy="336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708295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b="1" dirty="0">
                <a:latin typeface="+mn-lt"/>
              </a:rPr>
              <a:t>Adding cases: syntax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57401"/>
            <a:ext cx="7886700" cy="34325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500" dirty="0"/>
              <a:t>*Add EU15 cases.</a:t>
            </a:r>
          </a:p>
          <a:p>
            <a:pPr marL="0" indent="0">
              <a:buNone/>
            </a:pPr>
            <a:r>
              <a:rPr lang="en-GB" sz="1500" dirty="0"/>
              <a:t>DATASET ACTIVATE DataSet2.</a:t>
            </a:r>
          </a:p>
          <a:p>
            <a:pPr marL="0" indent="0">
              <a:buNone/>
            </a:pPr>
            <a:r>
              <a:rPr lang="en-GB" sz="1500" dirty="0"/>
              <a:t>ADD FILES /FILE=*</a:t>
            </a:r>
          </a:p>
          <a:p>
            <a:pPr marL="0" indent="0">
              <a:buNone/>
            </a:pPr>
            <a:r>
              <a:rPr lang="en-GB" sz="1500" dirty="0"/>
              <a:t>  /RENAME (deficits </a:t>
            </a:r>
            <a:r>
              <a:rPr lang="en-GB" sz="1500" dirty="0" err="1"/>
              <a:t>DLACE_recm</a:t>
            </a:r>
            <a:r>
              <a:rPr lang="en-GB" sz="1500" dirty="0"/>
              <a:t> </a:t>
            </a:r>
            <a:r>
              <a:rPr lang="en-GB" sz="1500" dirty="0" err="1"/>
              <a:t>DPLACE_r</a:t>
            </a:r>
            <a:r>
              <a:rPr lang="en-GB" sz="1500" dirty="0"/>
              <a:t> </a:t>
            </a:r>
            <a:r>
              <a:rPr lang="en-GB" sz="1500" dirty="0" err="1"/>
              <a:t>DPLACE_recm</a:t>
            </a:r>
            <a:r>
              <a:rPr lang="en-GB" sz="1500" dirty="0"/>
              <a:t> </a:t>
            </a:r>
            <a:r>
              <a:rPr lang="en-GB" sz="1500" dirty="0" err="1"/>
              <a:t>DPLACE_syn</a:t>
            </a:r>
            <a:r>
              <a:rPr lang="en-GB" sz="1500" dirty="0"/>
              <a:t> </a:t>
            </a:r>
            <a:r>
              <a:rPr lang="en-GB" sz="1500" dirty="0" err="1"/>
              <a:t>PrimaryLast</a:t>
            </a:r>
            <a:r>
              <a:rPr lang="en-GB" sz="1500" dirty="0"/>
              <a:t> </a:t>
            </a:r>
          </a:p>
          <a:p>
            <a:pPr marL="0" indent="0">
              <a:buNone/>
            </a:pPr>
            <a:r>
              <a:rPr lang="en-GB" sz="1500" dirty="0"/>
              <a:t>    </a:t>
            </a:r>
            <a:r>
              <a:rPr lang="en-GB" sz="1500" dirty="0" err="1"/>
              <a:t>RCONSC_r</a:t>
            </a:r>
            <a:r>
              <a:rPr lang="en-GB" sz="1500" dirty="0"/>
              <a:t> rdef1_r rdef2_r  rdef3_r rdef4_r rdef5_r rdef6_r rdef7_r rdef8_r </a:t>
            </a:r>
            <a:r>
              <a:rPr lang="en-GB" sz="1500" dirty="0" err="1"/>
              <a:t>SEX_r</a:t>
            </a:r>
            <a:r>
              <a:rPr lang="en-GB" sz="1500" dirty="0"/>
              <a:t>=d0 d1 </a:t>
            </a:r>
          </a:p>
          <a:p>
            <a:pPr marL="0" indent="0">
              <a:buNone/>
            </a:pPr>
            <a:r>
              <a:rPr lang="en-GB" sz="1500" dirty="0"/>
              <a:t>    d2 d3 d4 d5 d6 d7 d8 d9 d10 d11 d12 d13 d14 d15)</a:t>
            </a:r>
          </a:p>
          <a:p>
            <a:pPr marL="0" indent="0">
              <a:buNone/>
            </a:pPr>
            <a:r>
              <a:rPr lang="en-GB" sz="1500" dirty="0"/>
              <a:t>  /FILE='DataSet1'</a:t>
            </a:r>
          </a:p>
          <a:p>
            <a:pPr marL="0" indent="0">
              <a:buNone/>
            </a:pPr>
            <a:r>
              <a:rPr lang="en-GB" sz="1500" dirty="0"/>
              <a:t>  /DROP=d0 d1 d2 d3 d4 d5 d6 d7 d8 d9 d10 d11 d12 d13 d14 d15.</a:t>
            </a:r>
          </a:p>
          <a:p>
            <a:pPr marL="0" indent="0">
              <a:buNone/>
            </a:pPr>
            <a:r>
              <a:rPr lang="en-GB" sz="1500" dirty="0"/>
              <a:t>EXECUTE.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D24B5-B59B-438E-8E11-D83F58281710}" type="datetime1">
              <a:rPr lang="en-GB" smtClean="0"/>
              <a:t>24/05/2016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262D-BD2D-4120-AA33-513B60EDCA13}" type="slidenum">
              <a:rPr lang="en-GB" smtClean="0"/>
              <a:t>75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628650" y="2057400"/>
            <a:ext cx="7134225" cy="29255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TextBox 6"/>
          <p:cNvSpPr txBox="1"/>
          <p:nvPr/>
        </p:nvSpPr>
        <p:spPr>
          <a:xfrm>
            <a:off x="628650" y="4982974"/>
            <a:ext cx="779822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/>
              <a:t>SPSS’s default is to first rename all unmatched variables, and then DROP them from the resulting merged file</a:t>
            </a:r>
            <a:endParaRPr lang="en-GB" sz="1350" dirty="0"/>
          </a:p>
        </p:txBody>
      </p:sp>
      <p:sp>
        <p:nvSpPr>
          <p:cNvPr id="8" name="Rectangle 7"/>
          <p:cNvSpPr/>
          <p:nvPr/>
        </p:nvSpPr>
        <p:spPr>
          <a:xfrm>
            <a:off x="695325" y="2724150"/>
            <a:ext cx="866775" cy="2667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73663773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38646"/>
            <a:ext cx="7886700" cy="586979"/>
          </a:xfrm>
        </p:spPr>
        <p:txBody>
          <a:bodyPr>
            <a:normAutofit/>
          </a:bodyPr>
          <a:lstStyle/>
          <a:p>
            <a:r>
              <a:rPr lang="en-GB" sz="1800" b="1" dirty="0">
                <a:latin typeface="+mn-lt"/>
              </a:rPr>
              <a:t>Moving data among formats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500" dirty="0"/>
              <a:t>Several options: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350" dirty="0"/>
              <a:t>Software packages such as </a:t>
            </a:r>
            <a:r>
              <a:rPr lang="en-GB" sz="1350" dirty="0" err="1"/>
              <a:t>StatTransfer</a:t>
            </a:r>
            <a:r>
              <a:rPr lang="en-GB" sz="1350" dirty="0"/>
              <a:t> convert data files among a wide variety of different software dependant and generic formats (with/without syntax files to read into other formats). The Data Library has </a:t>
            </a:r>
            <a:r>
              <a:rPr lang="en-GB" sz="1350" dirty="0" err="1"/>
              <a:t>StatTransfer</a:t>
            </a:r>
            <a:r>
              <a:rPr lang="en-GB" sz="1350" dirty="0"/>
              <a:t> and can help with this.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350" dirty="0"/>
              <a:t>Software packages such as SledgeHammer, and </a:t>
            </a:r>
            <a:r>
              <a:rPr lang="en-GB" sz="1350" dirty="0" err="1"/>
              <a:t>Colectica</a:t>
            </a:r>
            <a:r>
              <a:rPr lang="en-GB" sz="1350" dirty="0"/>
              <a:t> will write a generic format (usually .csv) and a </a:t>
            </a:r>
            <a:r>
              <a:rPr lang="en-GB" sz="1350" dirty="0" err="1"/>
              <a:t>DDI</a:t>
            </a:r>
            <a:r>
              <a:rPr lang="en-GB" sz="1350" dirty="0"/>
              <a:t>-standard .xml metadata file. The Data Library has SledgeHammer, and can help with this.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350" dirty="0"/>
              <a:t>Many statistical software packages can read in an SPSS system file (*.</a:t>
            </a:r>
            <a:r>
              <a:rPr lang="en-GB" sz="1350" dirty="0" err="1"/>
              <a:t>sav</a:t>
            </a:r>
            <a:r>
              <a:rPr lang="en-GB" sz="1350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350" dirty="0"/>
              <a:t>Use SPSS menus: </a:t>
            </a:r>
            <a:r>
              <a:rPr lang="en-GB" sz="1350" b="1" dirty="0"/>
              <a:t>File &gt; Save as </a:t>
            </a:r>
            <a:r>
              <a:rPr lang="en-GB" sz="1350" dirty="0"/>
              <a:t>to write tab-delimited, comma-delimited (*.csv), or fixed field </a:t>
            </a:r>
            <a:r>
              <a:rPr lang="en-GB" sz="1350" dirty="0" err="1"/>
              <a:t>ascii</a:t>
            </a:r>
            <a:r>
              <a:rPr lang="en-GB" sz="1350" dirty="0"/>
              <a:t> formats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350" dirty="0"/>
              <a:t>Use SPSS syntax to write out one of a number of other software-specific output formats (see Appendix D of the workshop </a:t>
            </a:r>
            <a:r>
              <a:rPr lang="en-GB" sz="1350" dirty="0" err="1"/>
              <a:t>handout</a:t>
            </a:r>
            <a:r>
              <a:rPr lang="en-GB" sz="1350" dirty="0"/>
              <a:t>)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350" dirty="0"/>
              <a:t>NB: SPSS no longer writes SPSS syntax files</a:t>
            </a:r>
          </a:p>
          <a:p>
            <a:pPr marL="0" indent="0">
              <a:buNone/>
            </a:pPr>
            <a:endParaRPr lang="en-GB" sz="135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6D76-1116-4BA1-8F27-DD0A1275D302}" type="datetime1">
              <a:rPr lang="en-GB" smtClean="0"/>
              <a:t>24/05/2016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262D-BD2D-4120-AA33-513B60EDCA13}" type="slidenum">
              <a:rPr lang="en-GB" smtClean="0"/>
              <a:t>76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414863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745331"/>
          </a:xfrm>
        </p:spPr>
        <p:txBody>
          <a:bodyPr>
            <a:normAutofit/>
          </a:bodyPr>
          <a:lstStyle/>
          <a:p>
            <a:r>
              <a:rPr lang="en-GB" sz="1800" b="1" dirty="0">
                <a:latin typeface="+mn-lt"/>
              </a:rPr>
              <a:t>Outputting the data in a generic format: drop-down menus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11C0-F74C-41AA-870F-DBC488486045}" type="datetime1">
              <a:rPr lang="en-GB" smtClean="0"/>
              <a:t>24/05/2016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262D-BD2D-4120-AA33-513B60EDCA13}" type="slidenum">
              <a:rPr lang="en-GB" smtClean="0"/>
              <a:t>77</a:t>
            </a:fld>
            <a:endParaRPr lang="en-GB"/>
          </a:p>
        </p:txBody>
      </p:sp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2" t="32945" r="33333" b="26483"/>
          <a:stretch>
            <a:fillRect/>
          </a:stretch>
        </p:blipFill>
        <p:spPr bwMode="auto">
          <a:xfrm>
            <a:off x="2209801" y="1990011"/>
            <a:ext cx="4821194" cy="301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8650" y="1990011"/>
            <a:ext cx="14668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1500" b="1" dirty="0"/>
              <a:t>File &gt; Save as</a:t>
            </a: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143549751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658100" cy="964406"/>
          </a:xfrm>
        </p:spPr>
        <p:txBody>
          <a:bodyPr>
            <a:normAutofit/>
          </a:bodyPr>
          <a:lstStyle/>
          <a:p>
            <a:r>
              <a:rPr lang="en-GB" sz="1800" b="1" dirty="0">
                <a:latin typeface="+mn-lt"/>
              </a:rPr>
              <a:t>Writing out the data in a generic format: syntax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62151"/>
            <a:ext cx="7886700" cy="3613547"/>
          </a:xfrm>
        </p:spPr>
        <p:txBody>
          <a:bodyPr>
            <a:normAutofit/>
          </a:bodyPr>
          <a:lstStyle/>
          <a:p>
            <a:pPr marL="342900" lvl="1" indent="0">
              <a:buNone/>
            </a:pPr>
            <a:r>
              <a:rPr lang="en-GB" sz="1350" dirty="0"/>
              <a:t>DISPLAY DICTIONARY.</a:t>
            </a:r>
          </a:p>
          <a:p>
            <a:pPr marL="342900" lvl="1" indent="0">
              <a:buNone/>
            </a:pPr>
            <a:r>
              <a:rPr lang="en-GB" sz="1350" dirty="0"/>
              <a:t>WRITE </a:t>
            </a:r>
            <a:r>
              <a:rPr lang="en-GB" sz="1350" dirty="0" err="1"/>
              <a:t>OUTFILE</a:t>
            </a:r>
            <a:r>
              <a:rPr lang="en-GB" sz="1350" dirty="0"/>
              <a:t>='C:\Temp\ist2_uk.txt' TABLE </a:t>
            </a:r>
          </a:p>
          <a:p>
            <a:pPr marL="342900" lvl="1" indent="0">
              <a:buNone/>
            </a:pPr>
            <a:r>
              <a:rPr lang="en-GB" sz="1350" dirty="0"/>
              <a:t> / </a:t>
            </a:r>
            <a:r>
              <a:rPr lang="en-GB" sz="1350" dirty="0" err="1"/>
              <a:t>hospnum</a:t>
            </a:r>
            <a:r>
              <a:rPr lang="en-GB" sz="1350" dirty="0"/>
              <a:t> to </a:t>
            </a:r>
            <a:r>
              <a:rPr lang="en-GB" sz="1350" dirty="0" err="1"/>
              <a:t>respno</a:t>
            </a:r>
            <a:r>
              <a:rPr lang="en-GB" sz="1350" dirty="0"/>
              <a:t>.</a:t>
            </a:r>
          </a:p>
          <a:p>
            <a:pPr marL="342900" lvl="1" indent="0">
              <a:buNone/>
            </a:pPr>
            <a:r>
              <a:rPr lang="en-GB" sz="1350" dirty="0"/>
              <a:t>EXECUTE.</a:t>
            </a:r>
          </a:p>
          <a:p>
            <a:endParaRPr lang="en-GB" sz="1500" dirty="0"/>
          </a:p>
          <a:p>
            <a:r>
              <a:rPr lang="en-GB" sz="1350" dirty="0"/>
              <a:t>Note: you can rearrange the order of variables by listing them in the desired output order after the ‘/’</a:t>
            </a:r>
          </a:p>
          <a:p>
            <a:r>
              <a:rPr lang="en-GB" sz="1350" dirty="0"/>
              <a:t>You MUST save the TABLE from the output file…this will be your only clue as to where variables are located in a fixed field format file.</a:t>
            </a:r>
          </a:p>
          <a:p>
            <a:r>
              <a:rPr lang="en-GB" sz="1350" dirty="0"/>
              <a:t>Check the file: open the output data file in a format neutral editor which will give you a count of the cases and record lengths written</a:t>
            </a:r>
          </a:p>
          <a:p>
            <a:r>
              <a:rPr lang="en-GB" sz="1350" dirty="0"/>
              <a:t>Save the output data file and the output log file and update the Data log file.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AF07-F8D0-4E74-A240-25124139DE2F}" type="datetime1">
              <a:rPr lang="en-GB" smtClean="0"/>
              <a:t>24/05/2016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262D-BD2D-4120-AA33-513B60EDCA13}" type="slidenum">
              <a:rPr lang="en-GB" smtClean="0"/>
              <a:t>78</a:t>
            </a:fld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81075" y="1933575"/>
            <a:ext cx="7305675" cy="9429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609850" y="2416374"/>
            <a:ext cx="1219200" cy="12888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48423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F9E70-0F4C-43CD-894E-0A56EE9F0454}" type="datetime1">
              <a:rPr lang="en-GB" smtClean="0"/>
              <a:t>24/05/2016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262D-BD2D-4120-AA33-513B60EDCA13}" type="slidenum">
              <a:rPr lang="en-GB" smtClean="0"/>
              <a:t>79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466" y="1463278"/>
            <a:ext cx="2932510" cy="39276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3451" y="2038350"/>
            <a:ext cx="335207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b="1" dirty="0"/>
              <a:t>Output from WRITE command with the </a:t>
            </a:r>
          </a:p>
          <a:p>
            <a:r>
              <a:rPr lang="en-GB" sz="1500" b="1" dirty="0"/>
              <a:t>TABLE option</a:t>
            </a:r>
          </a:p>
        </p:txBody>
      </p:sp>
    </p:spTree>
    <p:extLst>
      <p:ext uri="{BB962C8B-B14F-4D97-AF65-F5344CB8AC3E}">
        <p14:creationId xmlns:p14="http://schemas.microsoft.com/office/powerpoint/2010/main" val="3788861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93982"/>
            <a:ext cx="7886700" cy="631643"/>
          </a:xfrm>
        </p:spPr>
        <p:txBody>
          <a:bodyPr>
            <a:normAutofit/>
          </a:bodyPr>
          <a:lstStyle/>
          <a:p>
            <a:r>
              <a:rPr lang="en-GB" sz="1800" b="1" dirty="0">
                <a:latin typeface="+mn-lt"/>
              </a:rPr>
              <a:t>First, create a data log file: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sz="1500" dirty="0"/>
              <a:t>use Excel, Word, Notepad – your choice</a:t>
            </a:r>
          </a:p>
          <a:p>
            <a:pPr lvl="0"/>
            <a:r>
              <a:rPr lang="en-GB" sz="1500" dirty="0" smtClean="0"/>
              <a:t>Fields you might usefully </a:t>
            </a:r>
            <a:r>
              <a:rPr lang="en-GB" sz="1500" dirty="0"/>
              <a:t>include:</a:t>
            </a:r>
          </a:p>
          <a:p>
            <a:pPr lvl="1"/>
            <a:r>
              <a:rPr lang="en-GB" sz="1500" dirty="0"/>
              <a:t>current date (</a:t>
            </a:r>
            <a:r>
              <a:rPr lang="en-GB" sz="1500" dirty="0" err="1"/>
              <a:t>eg</a:t>
            </a:r>
            <a:r>
              <a:rPr lang="en-GB" sz="1500" dirty="0"/>
              <a:t> YYYYMMDD)</a:t>
            </a:r>
          </a:p>
          <a:p>
            <a:pPr lvl="1"/>
            <a:r>
              <a:rPr lang="en-GB" sz="1500" dirty="0"/>
              <a:t>input file path and filename </a:t>
            </a:r>
          </a:p>
          <a:p>
            <a:pPr lvl="1"/>
            <a:r>
              <a:rPr lang="en-GB" sz="1500" dirty="0"/>
              <a:t>format (especially important if you are working in a </a:t>
            </a:r>
            <a:r>
              <a:rPr lang="en-GB" sz="1500" dirty="0" err="1"/>
              <a:t>MacOS</a:t>
            </a:r>
            <a:r>
              <a:rPr lang="en-GB" sz="1500" dirty="0"/>
              <a:t> environment, which does not require format based filename extensions)</a:t>
            </a:r>
          </a:p>
          <a:p>
            <a:pPr lvl="1"/>
            <a:r>
              <a:rPr lang="en-GB" sz="1500" dirty="0"/>
              <a:t>output file path and filename </a:t>
            </a:r>
          </a:p>
          <a:p>
            <a:pPr lvl="1"/>
            <a:r>
              <a:rPr lang="en-GB" sz="1500" dirty="0"/>
              <a:t>comment as to what was done between input and output.</a:t>
            </a:r>
          </a:p>
          <a:p>
            <a:r>
              <a:rPr lang="en-GB" sz="1500" dirty="0" smtClean="0"/>
              <a:t>The first </a:t>
            </a:r>
            <a:r>
              <a:rPr lang="en-GB" sz="1500" dirty="0"/>
              <a:t>entry should be where you obtained the data [if </a:t>
            </a:r>
            <a:r>
              <a:rPr lang="en-GB" sz="1500" dirty="0" smtClean="0"/>
              <a:t>using other than your own data]</a:t>
            </a:r>
            <a:endParaRPr lang="en-GB" sz="1500" dirty="0"/>
          </a:p>
          <a:p>
            <a:pPr lvl="0"/>
            <a:r>
              <a:rPr lang="en-GB" sz="1500" dirty="0" smtClean="0"/>
              <a:t>Then rename </a:t>
            </a:r>
            <a:r>
              <a:rPr lang="en-GB" sz="1500" dirty="0"/>
              <a:t>sheet 1 [if using Excel], </a:t>
            </a:r>
            <a:r>
              <a:rPr lang="en-GB" sz="1500" dirty="0" smtClean="0"/>
              <a:t>to </a:t>
            </a:r>
            <a:r>
              <a:rPr lang="en-GB" sz="1500" dirty="0" err="1" smtClean="0"/>
              <a:t>eg</a:t>
            </a:r>
            <a:r>
              <a:rPr lang="en-GB" sz="1500" dirty="0" smtClean="0"/>
              <a:t> </a:t>
            </a:r>
            <a:r>
              <a:rPr lang="en-GB" sz="1500" dirty="0"/>
              <a:t>‘</a:t>
            </a:r>
            <a:r>
              <a:rPr lang="en-GB" sz="1500" dirty="0" err="1"/>
              <a:t>data_log</a:t>
            </a:r>
            <a:r>
              <a:rPr lang="en-GB" sz="1500" dirty="0" smtClean="0"/>
              <a:t>’ </a:t>
            </a:r>
          </a:p>
          <a:p>
            <a:pPr lvl="0"/>
            <a:r>
              <a:rPr lang="en-GB" sz="1500" dirty="0" smtClean="0"/>
              <a:t>Save </a:t>
            </a:r>
            <a:r>
              <a:rPr lang="en-GB" sz="1500" dirty="0"/>
              <a:t>the file (assign a location and name that you will remember), but leave it open.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72F5-03EB-4539-BB8D-D5A305084324}" type="datetime1">
              <a:rPr lang="en-GB" smtClean="0"/>
              <a:t>24/05/2016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262D-BD2D-4120-AA33-513B60EDCA1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8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6369"/>
            <a:ext cx="7886700" cy="678656"/>
          </a:xfrm>
        </p:spPr>
        <p:txBody>
          <a:bodyPr>
            <a:normAutofit/>
          </a:bodyPr>
          <a:lstStyle/>
          <a:p>
            <a:r>
              <a:rPr lang="en-GB" sz="1800" b="1" dirty="0">
                <a:latin typeface="+mn-lt"/>
              </a:rPr>
              <a:t>Saving the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33017"/>
            <a:ext cx="7886700" cy="2443758"/>
          </a:xfrm>
        </p:spPr>
        <p:txBody>
          <a:bodyPr>
            <a:normAutofit/>
          </a:bodyPr>
          <a:lstStyle/>
          <a:p>
            <a:r>
              <a:rPr lang="en-GB" sz="1500" dirty="0"/>
              <a:t>SPSS Data file (Data View/Variable View window) </a:t>
            </a:r>
          </a:p>
          <a:p>
            <a:pPr lvl="1"/>
            <a:r>
              <a:rPr lang="en-GB" sz="1500" b="1" dirty="0"/>
              <a:t>File &gt; Save as &gt; SPSS system file </a:t>
            </a:r>
            <a:r>
              <a:rPr lang="en-GB" sz="1500" dirty="0"/>
              <a:t>(.</a:t>
            </a:r>
            <a:r>
              <a:rPr lang="en-GB" sz="1500" dirty="0" err="1"/>
              <a:t>sav</a:t>
            </a:r>
            <a:r>
              <a:rPr lang="en-GB" sz="1500" dirty="0"/>
              <a:t> extension)</a:t>
            </a:r>
          </a:p>
          <a:p>
            <a:r>
              <a:rPr lang="en-GB" sz="1500" dirty="0"/>
              <a:t>SPSS Output viewer window</a:t>
            </a:r>
          </a:p>
          <a:p>
            <a:pPr lvl="1"/>
            <a:r>
              <a:rPr lang="en-GB" sz="1500" b="1" dirty="0"/>
              <a:t>File &gt; Export as &gt; </a:t>
            </a:r>
            <a:r>
              <a:rPr lang="en-GB" sz="1500" dirty="0"/>
              <a:t>[prefer text, html or PDF formats)</a:t>
            </a:r>
          </a:p>
          <a:p>
            <a:r>
              <a:rPr lang="en-GB" sz="1500" dirty="0"/>
              <a:t>SPSS Syntax file (a flat ASCII text file)</a:t>
            </a:r>
          </a:p>
          <a:p>
            <a:pPr lvl="1"/>
            <a:r>
              <a:rPr lang="en-GB" sz="1500" b="1" dirty="0"/>
              <a:t>File &gt; Save as &gt; SPSS syntax file </a:t>
            </a:r>
            <a:r>
              <a:rPr lang="en-GB" sz="1500" dirty="0"/>
              <a:t>(.</a:t>
            </a:r>
            <a:r>
              <a:rPr lang="en-GB" sz="1500" dirty="0" err="1"/>
              <a:t>sps</a:t>
            </a:r>
            <a:r>
              <a:rPr lang="en-GB" sz="1500" dirty="0"/>
              <a:t> extension)</a:t>
            </a:r>
          </a:p>
          <a:p>
            <a:r>
              <a:rPr lang="en-GB" sz="1500" dirty="0"/>
              <a:t>Data log file</a:t>
            </a:r>
          </a:p>
          <a:p>
            <a:pPr marL="514350" lvl="2">
              <a:spcBef>
                <a:spcPts val="750"/>
              </a:spcBef>
            </a:pPr>
            <a:r>
              <a:rPr lang="en-GB" sz="1500" b="1" dirty="0"/>
              <a:t>File &gt; Save as &gt; </a:t>
            </a:r>
            <a:r>
              <a:rPr lang="en-GB" sz="1500" dirty="0" smtClean="0"/>
              <a:t>[name and extension appropriate for the software you have used]</a:t>
            </a:r>
            <a:endParaRPr lang="en-GB" sz="1500" dirty="0"/>
          </a:p>
          <a:p>
            <a:endParaRPr lang="en-GB" sz="1500" dirty="0"/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547FD-1C6B-4AC7-B271-E4EA77C68253}" type="datetime1">
              <a:rPr lang="en-GB" smtClean="0"/>
              <a:t>24/05/2016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262D-BD2D-4120-AA33-513B60EDCA13}" type="slidenum">
              <a:rPr lang="en-GB" smtClean="0"/>
              <a:t>80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88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45419"/>
            <a:ext cx="7886700" cy="688181"/>
          </a:xfrm>
        </p:spPr>
        <p:txBody>
          <a:bodyPr>
            <a:normAutofit/>
          </a:bodyPr>
          <a:lstStyle/>
          <a:p>
            <a:r>
              <a:rPr lang="en-GB" sz="1800" b="1" dirty="0">
                <a:latin typeface="+mn-lt"/>
              </a:rPr>
              <a:t>If you remember nothing else from this session: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33599"/>
            <a:ext cx="7886700" cy="4043363"/>
          </a:xfrm>
        </p:spPr>
        <p:txBody>
          <a:bodyPr>
            <a:normAutofit/>
          </a:bodyPr>
          <a:lstStyle/>
          <a:p>
            <a:r>
              <a:rPr lang="en-GB" sz="1350" dirty="0"/>
              <a:t>You must always be able to backtrack through the data, therefore:</a:t>
            </a:r>
          </a:p>
          <a:p>
            <a:r>
              <a:rPr lang="en-GB" sz="1350" b="1" dirty="0">
                <a:solidFill>
                  <a:srgbClr val="FF0000"/>
                </a:solidFill>
              </a:rPr>
              <a:t>ALWAYS, ALWAYS, ALWAYS</a:t>
            </a:r>
            <a:r>
              <a:rPr lang="en-GB" sz="1350" dirty="0">
                <a:solidFill>
                  <a:srgbClr val="FF0000"/>
                </a:solidFill>
              </a:rPr>
              <a:t> </a:t>
            </a:r>
            <a:r>
              <a:rPr lang="en-GB" sz="1350" dirty="0"/>
              <a:t>save your data file under a new name (</a:t>
            </a:r>
            <a:r>
              <a:rPr lang="en-GB" sz="1350" dirty="0" err="1"/>
              <a:t>ie</a:t>
            </a:r>
            <a:r>
              <a:rPr lang="en-GB" sz="1350" dirty="0"/>
              <a:t> </a:t>
            </a:r>
            <a:r>
              <a:rPr lang="en-GB" sz="1350" b="1" dirty="0"/>
              <a:t>NEVER overwrite the old dataset</a:t>
            </a:r>
            <a:r>
              <a:rPr lang="en-GB" sz="1350" dirty="0"/>
              <a:t>), after variable and value transformations, </a:t>
            </a:r>
            <a:r>
              <a:rPr lang="en-GB" sz="1350" dirty="0" err="1"/>
              <a:t>eg</a:t>
            </a:r>
            <a:endParaRPr lang="en-GB" sz="1350" dirty="0"/>
          </a:p>
          <a:p>
            <a:pPr lvl="1"/>
            <a:r>
              <a:rPr lang="en-GB" sz="1350" dirty="0"/>
              <a:t>20160202.mydatafile.sav</a:t>
            </a:r>
          </a:p>
          <a:p>
            <a:pPr lvl="1"/>
            <a:r>
              <a:rPr lang="en-GB" sz="1350" dirty="0"/>
              <a:t>20160203.mydatafile.sav</a:t>
            </a:r>
          </a:p>
          <a:p>
            <a:r>
              <a:rPr lang="en-GB" sz="1350" b="1" dirty="0">
                <a:solidFill>
                  <a:srgbClr val="FF0000"/>
                </a:solidFill>
              </a:rPr>
              <a:t>NEVER, NEVER, NEVER </a:t>
            </a:r>
            <a:r>
              <a:rPr lang="en-GB" sz="1350" dirty="0"/>
              <a:t>overwrite an existing variable when recoding or computing. </a:t>
            </a:r>
            <a:r>
              <a:rPr lang="en-GB" sz="1350" b="1" dirty="0"/>
              <a:t>ALWAYS recode or compute to a new variable name.</a:t>
            </a:r>
          </a:p>
          <a:p>
            <a:r>
              <a:rPr lang="en-GB" sz="1350" dirty="0"/>
              <a:t>And, for support, Google is your friend (see also Appendix A in the workshop </a:t>
            </a:r>
            <a:r>
              <a:rPr lang="en-GB" sz="1350" dirty="0" err="1"/>
              <a:t>handout</a:t>
            </a:r>
            <a:r>
              <a:rPr lang="en-GB" sz="1350" dirty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74807-D06F-41E7-B9BE-A0E5DD9C0A6A}" type="datetime1">
              <a:rPr lang="en-GB" smtClean="0"/>
              <a:t>24/05/2016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262D-BD2D-4120-AA33-513B60EDCA13}" type="slidenum">
              <a:rPr lang="en-GB" smtClean="0"/>
              <a:t>81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22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422" y="1279923"/>
            <a:ext cx="5749528" cy="432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DDF31-91CA-48A1-9050-13EA5CCCB61E}" type="datetime1">
              <a:rPr lang="en-GB" smtClean="0"/>
              <a:t>24/05/2016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262D-BD2D-4120-AA33-513B60EDCA13}" type="slidenum">
              <a:rPr lang="en-GB" smtClean="0"/>
              <a:t>82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83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3900" y="3057525"/>
            <a:ext cx="7886700" cy="610791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latin typeface="+mn-lt"/>
              </a:rPr>
              <a:t>What questions do you have?</a:t>
            </a:r>
            <a:endParaRPr lang="en-GB" dirty="0"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4BB60-384E-41BE-9A00-1C5BF843E8BD}" type="datetime1">
              <a:rPr lang="en-GB" smtClean="0"/>
              <a:t>24/05/2016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262D-BD2D-4120-AA33-513B60EDCA13}" type="slidenum">
              <a:rPr lang="en-GB" smtClean="0"/>
              <a:t>83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61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1652" y="3329277"/>
            <a:ext cx="4521994" cy="19788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2478" b="3228"/>
          <a:stretch/>
        </p:blipFill>
        <p:spPr>
          <a:xfrm>
            <a:off x="240957" y="1098207"/>
            <a:ext cx="7315200" cy="19400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1950" y="3853763"/>
            <a:ext cx="3342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Sample data log file [in Excel]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BB980-CABD-4396-910E-E39ABAB3A1BC}" type="datetime1">
              <a:rPr lang="en-GB" smtClean="0"/>
              <a:t>24/05/2016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262D-BD2D-4120-AA33-513B60EDCA13}" type="slidenum">
              <a:rPr lang="en-GB" smtClean="0"/>
              <a:t>9</a:t>
            </a:fld>
            <a:endParaRPr lang="en-GB"/>
          </a:p>
        </p:txBody>
      </p:sp>
      <p:sp>
        <p:nvSpPr>
          <p:cNvPr id="17" name="Bent Arrow 16"/>
          <p:cNvSpPr/>
          <p:nvPr/>
        </p:nvSpPr>
        <p:spPr>
          <a:xfrm flipH="1">
            <a:off x="7762875" y="2068212"/>
            <a:ext cx="752475" cy="109408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63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5227</TotalTime>
  <Words>5181</Words>
  <Application>Microsoft Office PowerPoint</Application>
  <PresentationFormat>On-screen Show (4:3)</PresentationFormat>
  <Paragraphs>713</Paragraphs>
  <Slides>83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9" baseType="lpstr">
      <vt:lpstr>Arial</vt:lpstr>
      <vt:lpstr>Calibri</vt:lpstr>
      <vt:lpstr>Calibri Light</vt:lpstr>
      <vt:lpstr>Times New Roman</vt:lpstr>
      <vt:lpstr>Wingdings</vt:lpstr>
      <vt:lpstr>Office Theme</vt:lpstr>
      <vt:lpstr>Handling data using SPSS </vt:lpstr>
      <vt:lpstr>Outline:</vt:lpstr>
      <vt:lpstr>PowerPoint Presentation</vt:lpstr>
      <vt:lpstr>Questions you need to be able to answer, re any software you decide to use:</vt:lpstr>
      <vt:lpstr>PowerPoint Presentation</vt:lpstr>
      <vt:lpstr>The data we will be using:</vt:lpstr>
      <vt:lpstr>Files are located in: Libraries &gt; Documents &gt; SPSS Files</vt:lpstr>
      <vt:lpstr>First, create a data log file:</vt:lpstr>
      <vt:lpstr>PowerPoint Presentation</vt:lpstr>
      <vt:lpstr>You may not always use SPSS for analysis, or the same version of SPSS</vt:lpstr>
      <vt:lpstr>Cautions re subdirectory and file names:   different operating systems treat embedded blanks in subdirectory and file names differently</vt:lpstr>
      <vt:lpstr>PowerPoint Presentation</vt:lpstr>
      <vt:lpstr>Running SPSS:</vt:lpstr>
      <vt:lpstr>Configure SPSS:</vt:lpstr>
      <vt:lpstr>Configure SPSS (cont’d):</vt:lpstr>
      <vt:lpstr>Configure SPSS (cont’d):</vt:lpstr>
      <vt:lpstr> Examine the data file </vt:lpstr>
      <vt:lpstr>PowerPoint Presentation</vt:lpstr>
      <vt:lpstr>What you need to know about a .csv file:</vt:lpstr>
      <vt:lpstr>SPSS rules for variable names</vt:lpstr>
      <vt:lpstr>PowerPoint Presentation</vt:lpstr>
      <vt:lpstr>PowerPoint Presentation</vt:lpstr>
      <vt:lpstr>PowerPoint Presentation</vt:lpstr>
      <vt:lpstr>Creating an SPSS system file from a comma-delimited file</vt:lpstr>
      <vt:lpstr>PowerPoint Presentation</vt:lpstr>
      <vt:lpstr>PowerPoint Presentation</vt:lpstr>
      <vt:lpstr>PowerPoint Presentation</vt:lpstr>
      <vt:lpstr>Checking the output: </vt:lpstr>
      <vt:lpstr>Checking the output (cont’d)</vt:lpstr>
      <vt:lpstr>Saving the output:</vt:lpstr>
      <vt:lpstr>Adding metadata: variable and value labels, and user-defined missing data codes</vt:lpstr>
      <vt:lpstr>Advantages to using a syntax file:</vt:lpstr>
      <vt:lpstr>SPSS syntax rules</vt:lpstr>
      <vt:lpstr>To generate syntax from SPSS:</vt:lpstr>
      <vt:lpstr>To generate syntax from SPSS (cont’d):</vt:lpstr>
      <vt:lpstr>Adding variable and value labels, and user-defined missing data codes (cont’d)</vt:lpstr>
      <vt:lpstr>PowerPoint Presentation</vt:lpstr>
      <vt:lpstr>Displaying and saving dataset content information</vt:lpstr>
      <vt:lpstr>PowerPoint Presentation</vt:lpstr>
      <vt:lpstr>PowerPoint Presentation</vt:lpstr>
      <vt:lpstr>Checking the variables: basic descriptive statistics</vt:lpstr>
      <vt:lpstr>Descriptive statistics (cont’d)</vt:lpstr>
      <vt:lpstr>Descriptive statistics (cont’d)</vt:lpstr>
      <vt:lpstr>PowerPoint Presentation</vt:lpstr>
      <vt:lpstr>Descriptive statistics (cont’d)</vt:lpstr>
      <vt:lpstr>Descriptive statistics (cont’d)</vt:lpstr>
      <vt:lpstr>Descriptive statistics (cont’d)</vt:lpstr>
      <vt:lpstr>Descriptive statistics (cont’d)</vt:lpstr>
      <vt:lpstr>Descriptive statistics (cont’d)</vt:lpstr>
      <vt:lpstr>Descriptive statistics (cont’d)</vt:lpstr>
      <vt:lpstr>Common recoding tasks, ie recoding existing variable(s)</vt:lpstr>
      <vt:lpstr>Common recoding tasks (cont’d)</vt:lpstr>
      <vt:lpstr>Recoding an existing variable: automatic recode</vt:lpstr>
      <vt:lpstr>Recoding an existing variable: automatic recode (cont’d)</vt:lpstr>
      <vt:lpstr>Caution when using Automatic Recode</vt:lpstr>
      <vt:lpstr>Recoding an existing variable: recode into different variables</vt:lpstr>
      <vt:lpstr>Recoding an existing variable: recode into different variables</vt:lpstr>
      <vt:lpstr>Recoding an existing variable: recode (convert)</vt:lpstr>
      <vt:lpstr>Common compute operations:</vt:lpstr>
      <vt:lpstr>Computing a new variable</vt:lpstr>
      <vt:lpstr>New variables need metadata, ie labels &amp; missing data specifications</vt:lpstr>
      <vt:lpstr>Recoded/computed variables also need to be checked - frequencies</vt:lpstr>
      <vt:lpstr>Recoded/computed variables need to be checked – frequencies output</vt:lpstr>
      <vt:lpstr>Recoded/computed variables need to be checked - crosstabulations</vt:lpstr>
      <vt:lpstr>Recoded/computed variables need to be checked – crosstabs output</vt:lpstr>
      <vt:lpstr>You can run all 7 function in one go with syntax:</vt:lpstr>
      <vt:lpstr>Update the data log file – new variable information</vt:lpstr>
      <vt:lpstr>Update the data log file – new variable and value information</vt:lpstr>
      <vt:lpstr>Adding variables from another data file</vt:lpstr>
      <vt:lpstr>Adding variables (cont’d)</vt:lpstr>
      <vt:lpstr>Adding variables (cont’d): drop-down menus</vt:lpstr>
      <vt:lpstr>Adding variables (cont’d): syntax</vt:lpstr>
      <vt:lpstr>Adding cases from another data file: drop-down menus</vt:lpstr>
      <vt:lpstr>Adding cases: drop-down menus (cont’d)</vt:lpstr>
      <vt:lpstr>Adding cases: syntax</vt:lpstr>
      <vt:lpstr>Moving data among formats</vt:lpstr>
      <vt:lpstr>Outputting the data in a generic format: drop-down menus</vt:lpstr>
      <vt:lpstr>Writing out the data in a generic format: syntax</vt:lpstr>
      <vt:lpstr>PowerPoint Presentation</vt:lpstr>
      <vt:lpstr>Saving the files</vt:lpstr>
      <vt:lpstr>If you remember nothing else from this session:</vt:lpstr>
      <vt:lpstr>PowerPoint Presentation</vt:lpstr>
      <vt:lpstr>What questions do you have?</vt:lpstr>
    </vt:vector>
  </TitlesOfParts>
  <Company>University of Edinburgh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Handling data using SPSS</dc:title>
  <dc:creator>RUUS Laine</dc:creator>
  <cp:lastModifiedBy>RUUS Laine</cp:lastModifiedBy>
  <cp:revision>267</cp:revision>
  <cp:lastPrinted>2016-02-09T18:55:52Z</cp:lastPrinted>
  <dcterms:created xsi:type="dcterms:W3CDTF">2016-01-28T15:19:21Z</dcterms:created>
  <dcterms:modified xsi:type="dcterms:W3CDTF">2016-05-24T17:19:15Z</dcterms:modified>
</cp:coreProperties>
</file>