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7"/>
  </p:notesMasterIdLst>
  <p:sldIdLst>
    <p:sldId id="256" r:id="rId2"/>
    <p:sldId id="271" r:id="rId3"/>
    <p:sldId id="258" r:id="rId4"/>
    <p:sldId id="290" r:id="rId5"/>
    <p:sldId id="302" r:id="rId6"/>
    <p:sldId id="317" r:id="rId7"/>
    <p:sldId id="303" r:id="rId8"/>
    <p:sldId id="304" r:id="rId9"/>
    <p:sldId id="305" r:id="rId10"/>
    <p:sldId id="257" r:id="rId11"/>
    <p:sldId id="306" r:id="rId12"/>
    <p:sldId id="263" r:id="rId13"/>
    <p:sldId id="269" r:id="rId14"/>
    <p:sldId id="313" r:id="rId15"/>
    <p:sldId id="262" r:id="rId16"/>
    <p:sldId id="308" r:id="rId17"/>
    <p:sldId id="310" r:id="rId18"/>
    <p:sldId id="319" r:id="rId19"/>
    <p:sldId id="327" r:id="rId20"/>
    <p:sldId id="272" r:id="rId21"/>
    <p:sldId id="321" r:id="rId22"/>
    <p:sldId id="320" r:id="rId23"/>
    <p:sldId id="314" r:id="rId24"/>
    <p:sldId id="273" r:id="rId25"/>
    <p:sldId id="322" r:id="rId26"/>
    <p:sldId id="278" r:id="rId27"/>
    <p:sldId id="283" r:id="rId28"/>
    <p:sldId id="289" r:id="rId29"/>
    <p:sldId id="316" r:id="rId30"/>
    <p:sldId id="318" r:id="rId31"/>
    <p:sldId id="311" r:id="rId32"/>
    <p:sldId id="261" r:id="rId33"/>
    <p:sldId id="268" r:id="rId34"/>
    <p:sldId id="288" r:id="rId35"/>
    <p:sldId id="287" r:id="rId36"/>
    <p:sldId id="291" r:id="rId37"/>
    <p:sldId id="323" r:id="rId38"/>
    <p:sldId id="324" r:id="rId39"/>
    <p:sldId id="326" r:id="rId40"/>
    <p:sldId id="260" r:id="rId41"/>
    <p:sldId id="274" r:id="rId42"/>
    <p:sldId id="296" r:id="rId43"/>
    <p:sldId id="297" r:id="rId44"/>
    <p:sldId id="298" r:id="rId45"/>
    <p:sldId id="293" r:id="rId46"/>
    <p:sldId id="294" r:id="rId47"/>
    <p:sldId id="295" r:id="rId48"/>
    <p:sldId id="275" r:id="rId49"/>
    <p:sldId id="279" r:id="rId50"/>
    <p:sldId id="280" r:id="rId51"/>
    <p:sldId id="281" r:id="rId52"/>
    <p:sldId id="282" r:id="rId53"/>
    <p:sldId id="312" r:id="rId54"/>
    <p:sldId id="328" r:id="rId55"/>
    <p:sldId id="315"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notesViewPr>
    <p:cSldViewPr>
      <p:cViewPr varScale="1">
        <p:scale>
          <a:sx n="69" d="100"/>
          <a:sy n="69" d="100"/>
        </p:scale>
        <p:origin x="-327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C124680-D39D-4F5E-BF2D-C4673C128D2B}" type="datetimeFigureOut">
              <a:rPr lang="en-CA"/>
              <a:pPr>
                <a:defRPr/>
              </a:pPr>
              <a:t>04/10/2017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3D49CECE-E3FD-4425-9036-A0FFDED878D6}"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survey of 17 countries, including Canada. We can conclude that Canada is one of the bottom 7 countries on this scale.</a:t>
            </a:r>
          </a:p>
          <a:p>
            <a:endParaRPr lang="en-CA" dirty="0" smtClean="0"/>
          </a:p>
          <a:p>
            <a:r>
              <a:rPr lang="en-CA" dirty="0" smtClean="0"/>
              <a:t>Will revisit later.</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2</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Tables are a common presentation</a:t>
            </a:r>
            <a:r>
              <a:rPr lang="en-CA" baseline="0" dirty="0" smtClean="0"/>
              <a:t> format for government agencies which collect data, </a:t>
            </a:r>
            <a:r>
              <a:rPr lang="en-CA" baseline="0" dirty="0" err="1" smtClean="0"/>
              <a:t>eg</a:t>
            </a:r>
            <a:r>
              <a:rPr lang="en-CA" baseline="0" dirty="0" smtClean="0"/>
              <a:t> statistical agencies, NGOs etc</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18</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 self-selected sample (</a:t>
            </a:r>
            <a:r>
              <a:rPr lang="en-CA" dirty="0" err="1" smtClean="0"/>
              <a:t>ie</a:t>
            </a:r>
            <a:r>
              <a:rPr lang="en-CA" dirty="0" smtClean="0"/>
              <a:t> not random)</a:t>
            </a:r>
            <a:r>
              <a:rPr lang="en-CA" baseline="0" dirty="0" smtClean="0"/>
              <a:t> and cannot therefore make assumptions about any population.</a:t>
            </a:r>
            <a:endParaRPr lang="en-CA" dirty="0" smtClean="0"/>
          </a:p>
          <a:p>
            <a:r>
              <a:rPr lang="en-CA" dirty="0" smtClean="0"/>
              <a:t>One table – 3 visualisations, stacked bar chart, bar chart, pie chart</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25</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Source: NYT –</a:t>
            </a:r>
            <a:r>
              <a:rPr lang="en-CA" baseline="0" dirty="0" smtClean="0"/>
              <a:t> inadequate</a:t>
            </a:r>
          </a:p>
          <a:p>
            <a:endParaRPr lang="en-CA" baseline="0" dirty="0" smtClean="0"/>
          </a:p>
          <a:p>
            <a:r>
              <a:rPr lang="en-CA" baseline="0" dirty="0" smtClean="0"/>
              <a:t>Unclear where error in category boundaries originated.</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27</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t>Two sets of statistics on one chart</a:t>
            </a:r>
          </a:p>
          <a:p>
            <a:pPr>
              <a:spcBef>
                <a:spcPct val="0"/>
              </a:spcBef>
            </a:pPr>
            <a:endParaRPr lang="en-CA" dirty="0" smtClean="0"/>
          </a:p>
          <a:p>
            <a:pPr>
              <a:spcBef>
                <a:spcPct val="0"/>
              </a:spcBef>
            </a:pPr>
            <a:r>
              <a:rPr lang="en-CA" dirty="0" smtClean="0"/>
              <a:t>5 left circles are smaller (16 mm) than the 4 right circles (18 mm) , even </a:t>
            </a:r>
            <a:r>
              <a:rPr lang="en-CA" dirty="0" err="1" smtClean="0"/>
              <a:t>tho</a:t>
            </a:r>
            <a:r>
              <a:rPr lang="en-CA" dirty="0" smtClean="0"/>
              <a:t> some numbers on the right are smaller than those on the left. Misleading impression of more beer poured in 2014-2017</a:t>
            </a:r>
          </a:p>
          <a:p>
            <a:pPr>
              <a:spcBef>
                <a:spcPct val="0"/>
              </a:spcBef>
            </a:pPr>
            <a:endParaRPr lang="en-CA" dirty="0" smtClean="0"/>
          </a:p>
          <a:p>
            <a:pPr>
              <a:spcBef>
                <a:spcPct val="0"/>
              </a:spcBef>
            </a:pPr>
            <a:r>
              <a:rPr lang="en-CA" dirty="0" smtClean="0"/>
              <a:t>Bar chart should have been </a:t>
            </a:r>
            <a:r>
              <a:rPr lang="en-CA" baseline="0" dirty="0" smtClean="0"/>
              <a:t>adjusted for inflation for comparison purposes.</a:t>
            </a:r>
            <a:endParaRPr lang="en-CA"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12D5E0-93F5-4134-BD7E-D35977D6CDAB}" type="slidenum">
              <a:rPr lang="en-CA"/>
              <a:pPr/>
              <a:t>28</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Circos.ca – tabular visualisation software</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29</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Post-processed data.</a:t>
            </a:r>
          </a:p>
          <a:p>
            <a:r>
              <a:rPr lang="en-CA" dirty="0" smtClean="0"/>
              <a:t>Algorithm issue</a:t>
            </a:r>
          </a:p>
          <a:p>
            <a:pPr marL="0" marR="0" indent="0" algn="l" defTabSz="914400" rtl="0" eaLnBrk="1" fontAlgn="base" latinLnBrk="0" hangingPunct="1">
              <a:lnSpc>
                <a:spcPct val="100000"/>
              </a:lnSpc>
              <a:spcBef>
                <a:spcPct val="30000"/>
              </a:spcBef>
              <a:spcAft>
                <a:spcPct val="0"/>
              </a:spcAft>
              <a:buClrTx/>
              <a:buSzTx/>
              <a:buFontTx/>
              <a:buNone/>
              <a:tabLst/>
              <a:defRPr/>
            </a:pPr>
            <a:r>
              <a:rPr lang="en-CA" dirty="0" smtClean="0"/>
              <a:t>See www.nationmaster.com</a:t>
            </a:r>
            <a:r>
              <a:rPr lang="en-CA" baseline="0" dirty="0" smtClean="0"/>
              <a:t> for corrected version: </a:t>
            </a:r>
            <a:r>
              <a:rPr lang="en-CA" b="0" dirty="0" smtClean="0"/>
              <a:t>Religion &gt; Islam &gt; Percentage Muslim: Countries Compared</a:t>
            </a:r>
          </a:p>
          <a:p>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33</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One</a:t>
            </a:r>
            <a:r>
              <a:rPr lang="en-CA" baseline="0" dirty="0" smtClean="0"/>
              <a:t> graph, 3 variables.</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34</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What a difference a denominator makes.</a:t>
            </a:r>
          </a:p>
          <a:p>
            <a:r>
              <a:rPr lang="en-CA" dirty="0" smtClean="0"/>
              <a:t>1 </a:t>
            </a:r>
            <a:r>
              <a:rPr lang="en-CA" dirty="0" smtClean="0"/>
              <a:t>graph, 3</a:t>
            </a:r>
            <a:r>
              <a:rPr lang="en-CA" baseline="0" dirty="0" smtClean="0"/>
              <a:t> variables.</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35</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t>Con: </a:t>
            </a:r>
          </a:p>
          <a:p>
            <a:pPr>
              <a:spcBef>
                <a:spcPct val="0"/>
              </a:spcBef>
            </a:pPr>
            <a:endParaRPr lang="en-CA" dirty="0" smtClean="0"/>
          </a:p>
          <a:p>
            <a:pPr>
              <a:spcBef>
                <a:spcPct val="0"/>
              </a:spcBef>
              <a:buFontTx/>
              <a:buChar char="-"/>
            </a:pPr>
            <a:r>
              <a:rPr lang="en-CA" dirty="0" smtClean="0"/>
              <a:t>Third hand data: neither Prosperity Now nor Institute for Policy Studies has capacity to collect these data. The original data can only come from one of US government surveys</a:t>
            </a:r>
          </a:p>
          <a:p>
            <a:pPr>
              <a:spcBef>
                <a:spcPct val="0"/>
              </a:spcBef>
              <a:buFontTx/>
              <a:buChar char="-"/>
            </a:pPr>
            <a:r>
              <a:rPr lang="en-CA" dirty="0" smtClean="0"/>
              <a:t>- inadequate citations – comparable to citing a book published by Penguin, or Oxford University Press</a:t>
            </a:r>
          </a:p>
          <a:p>
            <a:pPr>
              <a:spcBef>
                <a:spcPct val="0"/>
              </a:spcBef>
            </a:pPr>
            <a:r>
              <a:rPr lang="en-CA" dirty="0" smtClean="0"/>
              <a:t>-- Y-axis categories are the same size, but the X-axis ones are not</a:t>
            </a:r>
          </a:p>
          <a:p>
            <a:pPr>
              <a:spcBef>
                <a:spcPct val="0"/>
              </a:spcBef>
            </a:pPr>
            <a:r>
              <a:rPr lang="en-CA" dirty="0" smtClean="0"/>
              <a:t>-- Time series data points are not all labelled</a:t>
            </a:r>
          </a:p>
          <a:p>
            <a:pPr>
              <a:spcBef>
                <a:spcPct val="0"/>
              </a:spcBef>
            </a:pPr>
            <a:endParaRPr lang="en-CA" dirty="0" smtClean="0"/>
          </a:p>
          <a:p>
            <a:pPr>
              <a:spcBef>
                <a:spcPct val="0"/>
              </a:spcBef>
            </a:pPr>
            <a:r>
              <a:rPr lang="en-CA" dirty="0" smtClean="0"/>
              <a:t>Pros</a:t>
            </a:r>
          </a:p>
          <a:p>
            <a:pPr>
              <a:spcBef>
                <a:spcPct val="0"/>
              </a:spcBef>
              <a:buFontTx/>
              <a:buChar char="-"/>
            </a:pPr>
            <a:r>
              <a:rPr lang="en-CA" dirty="0" smtClean="0"/>
              <a:t>time line ok for forecasts</a:t>
            </a:r>
          </a:p>
          <a:p>
            <a:pPr>
              <a:spcBef>
                <a:spcPct val="0"/>
              </a:spcBef>
            </a:pPr>
            <a:r>
              <a:rPr lang="en-CA" dirty="0" smtClean="0"/>
              <a:t>Y-axis starts at ‘0’ </a:t>
            </a:r>
          </a:p>
          <a:p>
            <a:pPr>
              <a:spcBef>
                <a:spcPct val="0"/>
              </a:spcBef>
            </a:pPr>
            <a:endParaRPr lang="en-CA"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A6B68F-29B0-4649-A447-AD3100D0F0AB}" type="slidenum">
              <a:rPr lang="en-CA"/>
              <a:pPr/>
              <a:t>36</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solidFill>
                  <a:srgbClr val="FF0000"/>
                </a:solidFill>
              </a:rPr>
              <a:t>Same table as previous, but different titles. Which one would you use?</a:t>
            </a:r>
            <a:endParaRPr lang="en-CA" b="0" dirty="0" smtClean="0">
              <a:solidFill>
                <a:srgbClr val="FF0000"/>
              </a:solidFill>
            </a:endParaRPr>
          </a:p>
          <a:p>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38</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One method of storing raw data.</a:t>
            </a:r>
          </a:p>
          <a:p>
            <a:endParaRPr lang="en-CA" dirty="0" smtClean="0"/>
          </a:p>
          <a:p>
            <a:r>
              <a:rPr lang="en-CA" dirty="0" smtClean="0"/>
              <a:t>Data set has 990 lines, 495</a:t>
            </a:r>
            <a:r>
              <a:rPr lang="en-CA" baseline="0" dirty="0" smtClean="0"/>
              <a:t> respondents.</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5</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A4406E-6A11-4A9E-AEB3-6D51F65AFEC1}" type="slidenum">
              <a:rPr lang="en-CA"/>
              <a:pPr/>
              <a:t>40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dirty="0" smtClean="0"/>
              <a:t>Can’t find this info on the </a:t>
            </a:r>
            <a:r>
              <a:rPr lang="en-CA" dirty="0" err="1" smtClean="0"/>
              <a:t>GlobeScan</a:t>
            </a:r>
            <a:r>
              <a:rPr lang="en-CA" dirty="0" smtClean="0"/>
              <a:t> web site, but it is on the BBC</a:t>
            </a:r>
            <a:r>
              <a:rPr lang="en-CA" baseline="0" dirty="0" smtClean="0"/>
              <a:t> web site</a:t>
            </a:r>
            <a:endParaRPr lang="en-CA"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8F0DA2-9B40-436C-A2D4-E5A24A41DE3C}" type="slidenum">
              <a:rPr lang="en-CA"/>
              <a:pPr/>
              <a:t>41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visualisations</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43</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sources - inadequate</a:t>
            </a:r>
            <a:r>
              <a:rPr lang="en-CA" baseline="0" dirty="0" smtClean="0"/>
              <a:t> </a:t>
            </a:r>
            <a:r>
              <a:rPr lang="en-CA" baseline="0" dirty="0" smtClean="0"/>
              <a:t>citations &amp; dead links</a:t>
            </a:r>
          </a:p>
          <a:p>
            <a:r>
              <a:rPr lang="en-CA" baseline="0" dirty="0" smtClean="0"/>
              <a:t>No information about data sources</a:t>
            </a:r>
          </a:p>
          <a:p>
            <a:r>
              <a:rPr lang="en-CA" baseline="0" dirty="0" smtClean="0"/>
              <a:t>No information as to what criteria are for dance parties, table games, computer games – cause of death?</a:t>
            </a:r>
            <a:endParaRPr lang="en-CA" baseline="0" dirty="0" smtClean="0"/>
          </a:p>
          <a:p>
            <a:endParaRPr lang="en-CA" dirty="0" smtClean="0"/>
          </a:p>
          <a:p>
            <a:r>
              <a:rPr lang="en-CA" dirty="0" smtClean="0"/>
              <a:t>PMJ publishing since October 1925.</a:t>
            </a:r>
          </a:p>
          <a:p>
            <a:endParaRPr lang="en-CA" dirty="0" smtClean="0"/>
          </a:p>
          <a:p>
            <a:r>
              <a:rPr lang="en-CA" dirty="0" err="1" smtClean="0"/>
              <a:t>Shealy</a:t>
            </a:r>
            <a:r>
              <a:rPr lang="en-CA" dirty="0" smtClean="0"/>
              <a:t>, </a:t>
            </a:r>
            <a:r>
              <a:rPr lang="en-CA" dirty="0" err="1" smtClean="0"/>
              <a:t>Ettinger</a:t>
            </a:r>
            <a:r>
              <a:rPr lang="en-CA" dirty="0" smtClean="0"/>
              <a:t> &amp; Johnson link is dead. Found by accident as</a:t>
            </a:r>
            <a:r>
              <a:rPr lang="en-CA" baseline="0" dirty="0" smtClean="0"/>
              <a:t> citation in another source for the same project, and the complete citation is:</a:t>
            </a:r>
          </a:p>
          <a:p>
            <a:r>
              <a:rPr lang="en-CA" sz="1200" b="0" i="0" u="none" strike="noStrike" kern="1200" dirty="0" err="1" smtClean="0">
                <a:solidFill>
                  <a:schemeClr val="tx1"/>
                </a:solidFill>
                <a:latin typeface="+mn-lt"/>
                <a:ea typeface="+mn-ea"/>
                <a:cs typeface="+mn-cs"/>
              </a:rPr>
              <a:t>Shealy</a:t>
            </a:r>
            <a:r>
              <a:rPr lang="en-CA" sz="1200" b="0" i="0" u="none" strike="noStrike" kern="1200" dirty="0" smtClean="0">
                <a:solidFill>
                  <a:schemeClr val="tx1"/>
                </a:solidFill>
                <a:latin typeface="+mn-lt"/>
                <a:ea typeface="+mn-ea"/>
                <a:cs typeface="+mn-cs"/>
              </a:rPr>
              <a:t> JE, </a:t>
            </a:r>
            <a:r>
              <a:rPr lang="en-CA" sz="1200" b="0" i="0" u="none" strike="noStrike" kern="1200" dirty="0" err="1" smtClean="0">
                <a:solidFill>
                  <a:schemeClr val="tx1"/>
                </a:solidFill>
                <a:latin typeface="+mn-lt"/>
                <a:ea typeface="+mn-ea"/>
                <a:cs typeface="+mn-cs"/>
              </a:rPr>
              <a:t>Ettlinger</a:t>
            </a:r>
            <a:r>
              <a:rPr lang="en-CA" sz="1200" b="0" i="0" u="none" strike="noStrike" kern="1200" dirty="0" smtClean="0">
                <a:solidFill>
                  <a:schemeClr val="tx1"/>
                </a:solidFill>
                <a:latin typeface="+mn-lt"/>
                <a:ea typeface="+mn-ea"/>
                <a:cs typeface="+mn-cs"/>
              </a:rPr>
              <a:t> CF, Johnson RJ, et al. Skiing trauma and safety. Vol. 13. Philadelphia (PA): American Society for Testing Materials; 2000. Rates and modalities of death in the U.S.: snowboarding and skiing differences —1991/92 through 1998/99; pp. 132–8.</a:t>
            </a:r>
            <a:r>
              <a:rPr lang="en-CA" dirty="0" smtClean="0"/>
              <a:t> </a:t>
            </a:r>
            <a:endParaRPr lang="en-CA" dirty="0" smtClean="0"/>
          </a:p>
          <a:p>
            <a:endParaRPr lang="en-CA" dirty="0" smtClean="0"/>
          </a:p>
          <a:p>
            <a:r>
              <a:rPr lang="en-CA" dirty="0" err="1" smtClean="0"/>
              <a:t>Newcombe</a:t>
            </a:r>
            <a:r>
              <a:rPr lang="en-CA" dirty="0" smtClean="0"/>
              <a:t> &amp; Woods citation is:</a:t>
            </a:r>
          </a:p>
          <a:p>
            <a:r>
              <a:rPr lang="en-CA" sz="1200" b="0" i="0" u="none" strike="noStrike" kern="1200" dirty="0" err="1" smtClean="0">
                <a:solidFill>
                  <a:schemeClr val="tx1"/>
                </a:solidFill>
                <a:latin typeface="+mn-lt"/>
                <a:ea typeface="+mn-ea"/>
                <a:cs typeface="+mn-cs"/>
              </a:rPr>
              <a:t>Newcombe</a:t>
            </a:r>
            <a:r>
              <a:rPr lang="en-CA" sz="1200" b="0" i="0" u="none" strike="noStrike" kern="1200" dirty="0" smtClean="0">
                <a:solidFill>
                  <a:schemeClr val="tx1"/>
                </a:solidFill>
                <a:latin typeface="+mn-lt"/>
                <a:ea typeface="+mn-ea"/>
                <a:cs typeface="+mn-cs"/>
              </a:rPr>
              <a:t>, R. and S. Woods (2002) How risky is ecstasy? A model for comparing the mortality risks of ecstasy use, dance parties and related activities. </a:t>
            </a:r>
            <a:r>
              <a:rPr lang="en-CA" sz="1200" b="0" i="0" u="none" strike="noStrike" kern="1200" dirty="0" err="1" smtClean="0">
                <a:solidFill>
                  <a:schemeClr val="tx1"/>
                </a:solidFill>
                <a:latin typeface="+mn-lt"/>
                <a:ea typeface="+mn-ea"/>
                <a:cs typeface="+mn-cs"/>
              </a:rPr>
              <a:t>Drugtext</a:t>
            </a:r>
            <a:r>
              <a:rPr lang="en-CA" sz="1200" b="0" i="0" u="none" strike="noStrike" kern="1200" dirty="0" smtClean="0">
                <a:solidFill>
                  <a:schemeClr val="tx1"/>
                </a:solidFill>
                <a:latin typeface="+mn-lt"/>
                <a:ea typeface="+mn-ea"/>
                <a:cs typeface="+mn-cs"/>
              </a:rPr>
              <a:t>, viewed, 2002. Accessed March 09, 2017.</a:t>
            </a:r>
            <a:r>
              <a:rPr lang="en-CA" dirty="0" smtClean="0"/>
              <a:t> </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44</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Another </a:t>
            </a:r>
            <a:r>
              <a:rPr lang="en-CA" dirty="0" err="1" smtClean="0"/>
              <a:t>inadequare</a:t>
            </a:r>
            <a:r>
              <a:rPr lang="en-CA" dirty="0" smtClean="0"/>
              <a:t> </a:t>
            </a:r>
            <a:r>
              <a:rPr lang="en-CA" dirty="0" smtClean="0"/>
              <a:t>citation – the chase begins</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45</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a:t>
            </a:r>
            <a:r>
              <a:rPr lang="en-CA" baseline="0" dirty="0" smtClean="0"/>
              <a:t> chase – step 2</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46</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chase – step 3</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47</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Data from the Canadian</a:t>
            </a:r>
            <a:r>
              <a:rPr lang="en-CA" baseline="0" dirty="0" smtClean="0"/>
              <a:t> Open Government portal mainly in .</a:t>
            </a:r>
            <a:r>
              <a:rPr lang="en-CA" baseline="0" dirty="0" err="1" smtClean="0"/>
              <a:t>xls</a:t>
            </a:r>
            <a:r>
              <a:rPr lang="en-CA" baseline="0" dirty="0" smtClean="0"/>
              <a:t> format</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6</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CA" dirty="0" smtClean="0"/>
              <a:t>Data from Canadian Community Health Survey and the General Social Survey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CA" dirty="0" smtClean="0"/>
          </a:p>
          <a:p>
            <a:r>
              <a:rPr lang="en-CA" sz="1200" kern="1200" baseline="0" dirty="0" smtClean="0">
                <a:solidFill>
                  <a:schemeClr val="tx1"/>
                </a:solidFill>
                <a:latin typeface="+mn-lt"/>
                <a:ea typeface="+mn-ea"/>
                <a:cs typeface="+mn-cs"/>
              </a:rPr>
              <a:t>Data for this study are taken from the five cycles of the GSS fielded from 2009 to 2013 and the four cycles of the CCHS fielded from 2009 to 2012 inclusive. CCHS and GSS respondents were asked:1 </a:t>
            </a:r>
          </a:p>
          <a:p>
            <a:r>
              <a:rPr lang="en-CA" sz="1200" kern="1200" baseline="0" dirty="0" smtClean="0">
                <a:solidFill>
                  <a:schemeClr val="tx1"/>
                </a:solidFill>
                <a:latin typeface="+mn-lt"/>
                <a:ea typeface="+mn-ea"/>
                <a:cs typeface="+mn-cs"/>
              </a:rPr>
              <a:t>Using a scale of 0 to 10, where 0 means “Very dissatisfied” and 10 means “Very satisfied”, how do you feel about your life as a whole right now? </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7</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Data from Canadian Community Health Survey and the General Social Survey</a:t>
            </a:r>
          </a:p>
          <a:p>
            <a:r>
              <a:rPr lang="en-CA" sz="1200" kern="1200" baseline="0" dirty="0" smtClean="0">
                <a:solidFill>
                  <a:schemeClr val="tx1"/>
                </a:solidFill>
                <a:latin typeface="+mn-lt"/>
                <a:ea typeface="+mn-ea"/>
                <a:cs typeface="+mn-cs"/>
              </a:rPr>
              <a:t>Data for this study are taken from the five cycles of the GSS fielded from 2009 to 2013 and the four cycles of the CCHS fielded from 2009 to 2012 inclusive. CCHS and GSS respondents were asked:1 </a:t>
            </a:r>
          </a:p>
          <a:p>
            <a:r>
              <a:rPr lang="en-CA" sz="1200" kern="1200" baseline="0" dirty="0" smtClean="0">
                <a:solidFill>
                  <a:schemeClr val="tx1"/>
                </a:solidFill>
                <a:latin typeface="+mn-lt"/>
                <a:ea typeface="+mn-ea"/>
                <a:cs typeface="+mn-cs"/>
              </a:rPr>
              <a:t>Using a scale of 0 to 10, where 0 means “Very dissatisfied” and 10 means “Very satisfied”, how do you feel about your life as a whole right now? </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8</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Governments are the only agencies capable of surveying entire populations.</a:t>
            </a:r>
          </a:p>
          <a:p>
            <a:r>
              <a:rPr lang="en-CA" dirty="0" smtClean="0"/>
              <a:t>In principle, they</a:t>
            </a:r>
            <a:r>
              <a:rPr lang="en-CA" baseline="0" dirty="0" smtClean="0"/>
              <a:t> should be free of political influence, and therefore their interpretations are generally considered to be unbiased.</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12</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Promoting concern for a social issue(s).</a:t>
            </a:r>
          </a:p>
          <a:p>
            <a:r>
              <a:rPr lang="en-CA" dirty="0" smtClean="0"/>
              <a:t>How would one collect data on homelessness</a:t>
            </a:r>
          </a:p>
          <a:p>
            <a:r>
              <a:rPr lang="en-CA" dirty="0" smtClean="0"/>
              <a:t>Number of shelter users not mentioned?</a:t>
            </a:r>
          </a:p>
          <a:p>
            <a:r>
              <a:rPr lang="en-CA" dirty="0" err="1" smtClean="0"/>
              <a:t>Pictogrammes</a:t>
            </a:r>
            <a:r>
              <a:rPr lang="en-CA" dirty="0" smtClean="0"/>
              <a:t> are disproportionate</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14</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Cardinal rule of categorical variables broken! Which column are the 25 year old in?</a:t>
            </a:r>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16</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CA" dirty="0" smtClean="0"/>
              <a:t>Data from Canadian Community Health Survey and the General Social Survey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CA" dirty="0" smtClean="0"/>
          </a:p>
          <a:p>
            <a:r>
              <a:rPr lang="en-CA" sz="1200" kern="1200" baseline="0" dirty="0" smtClean="0">
                <a:solidFill>
                  <a:schemeClr val="tx1"/>
                </a:solidFill>
                <a:latin typeface="+mn-lt"/>
                <a:ea typeface="+mn-ea"/>
                <a:cs typeface="+mn-cs"/>
              </a:rPr>
              <a:t>Data for this study are taken from the five cycles of the GSS fielded from 2009 to 2013 and the four cycles of the CCHS fielded from 2009 to 2012 inclusive. CCHS and GSS respondents were asked:1 </a:t>
            </a:r>
          </a:p>
          <a:p>
            <a:r>
              <a:rPr lang="en-CA" sz="1200" kern="1200" baseline="0" dirty="0" smtClean="0">
                <a:solidFill>
                  <a:schemeClr val="tx1"/>
                </a:solidFill>
                <a:latin typeface="+mn-lt"/>
                <a:ea typeface="+mn-ea"/>
                <a:cs typeface="+mn-cs"/>
              </a:rPr>
              <a:t>Using a scale of 0 to 10, where 0 means “Very dissatisfied” and 10 means “Very satisfied”, how do you feel about your life as a whole right now? </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3D49CECE-E3FD-4425-9036-A0FFDED878D6}" type="slidenum">
              <a:rPr lang="en-CA" smtClean="0"/>
              <a:pPr>
                <a:defRPr/>
              </a:pPr>
              <a:t>17</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F404D628-2D75-45D2-9E2C-92C13A1D6FE3}" type="datetimeFigureOut">
              <a:rPr lang="en-CA" smtClean="0"/>
              <a:pPr>
                <a:defRPr/>
              </a:pPr>
              <a:t>04/10/2017</a:t>
            </a:fld>
            <a:endParaRPr lang="en-CA"/>
          </a:p>
        </p:txBody>
      </p:sp>
      <p:sp>
        <p:nvSpPr>
          <p:cNvPr id="19" name="Footer Placeholder 18"/>
          <p:cNvSpPr>
            <a:spLocks noGrp="1"/>
          </p:cNvSpPr>
          <p:nvPr>
            <p:ph type="ftr" sz="quarter" idx="11"/>
          </p:nvPr>
        </p:nvSpPr>
        <p:spPr/>
        <p:txBody>
          <a:bodyPr/>
          <a:lstStyle/>
          <a:p>
            <a:pPr>
              <a:defRPr/>
            </a:pPr>
            <a:endParaRPr lang="en-CA"/>
          </a:p>
        </p:txBody>
      </p:sp>
      <p:sp>
        <p:nvSpPr>
          <p:cNvPr id="27" name="Slide Number Placeholder 26"/>
          <p:cNvSpPr>
            <a:spLocks noGrp="1"/>
          </p:cNvSpPr>
          <p:nvPr>
            <p:ph type="sldNum" sz="quarter" idx="12"/>
          </p:nvPr>
        </p:nvSpPr>
        <p:spPr/>
        <p:txBody>
          <a:bodyPr/>
          <a:lstStyle/>
          <a:p>
            <a:pPr>
              <a:defRPr/>
            </a:pPr>
            <a:fld id="{623F13ED-C373-48D3-90A8-118F61C6822A}" type="slidenum">
              <a:rPr lang="en-CA" smtClean="0"/>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F297E644-2909-41C1-8CEA-DD358AD2F0E6}" type="datetimeFigureOut">
              <a:rPr lang="en-CA" smtClean="0"/>
              <a:pPr>
                <a:defRPr/>
              </a:pPr>
              <a:t>04/10/2017</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F4EF21D5-0446-4502-9CD7-D0F006ABFDC5}" type="slidenum">
              <a:rPr lang="en-CA" smtClean="0"/>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EA75F02-B0BA-4974-87E1-AEC2935E467F}" type="datetimeFigureOut">
              <a:rPr lang="en-CA" smtClean="0"/>
              <a:pPr>
                <a:defRPr/>
              </a:pPr>
              <a:t>04/10/2017</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3E6D5284-5AEC-46C8-8C5D-C87E531CF717}" type="slidenum">
              <a:rPr lang="en-CA" smtClean="0"/>
              <a:pPr>
                <a:defRPr/>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0D1C4966-7045-4D14-A7F8-4D66EB0EE14A}" type="datetimeFigureOut">
              <a:rPr lang="en-CA" smtClean="0"/>
              <a:pPr>
                <a:defRPr/>
              </a:pPr>
              <a:t>04/10/2017</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481A14B4-884B-4D12-826E-A34FAB262DA0}" type="slidenum">
              <a:rPr lang="en-CA" smtClean="0"/>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363B82B2-7CB8-469F-B239-7BBF3E35D699}" type="datetimeFigureOut">
              <a:rPr lang="en-CA" smtClean="0"/>
              <a:pPr>
                <a:defRPr/>
              </a:pPr>
              <a:t>04/10/2017</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A7144832-1E36-437C-88DC-14D899695DD5}" type="slidenum">
              <a:rPr lang="en-CA" smtClean="0"/>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F3A1B8CC-F203-47C1-8616-782C1581AD65}" type="datetimeFigureOut">
              <a:rPr lang="en-CA" smtClean="0"/>
              <a:pPr>
                <a:defRPr/>
              </a:pPr>
              <a:t>04/10/2017</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A699B15D-A536-42D2-9458-E58BB970B732}" type="slidenum">
              <a:rPr lang="en-CA" smtClean="0"/>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E201195-06A4-4D5E-80B8-3B17D7E62F77}" type="datetimeFigureOut">
              <a:rPr lang="en-CA" smtClean="0"/>
              <a:pPr>
                <a:defRPr/>
              </a:pPr>
              <a:t>04/10/2017</a:t>
            </a:fld>
            <a:endParaRPr lang="en-CA"/>
          </a:p>
        </p:txBody>
      </p:sp>
      <p:sp>
        <p:nvSpPr>
          <p:cNvPr id="8" name="Footer Placeholder 7"/>
          <p:cNvSpPr>
            <a:spLocks noGrp="1"/>
          </p:cNvSpPr>
          <p:nvPr>
            <p:ph type="ftr" sz="quarter" idx="11"/>
          </p:nvPr>
        </p:nvSpPr>
        <p:spPr/>
        <p:txBody>
          <a:bodyPr/>
          <a:lstStyle/>
          <a:p>
            <a:pPr>
              <a:defRPr/>
            </a:pPr>
            <a:endParaRPr lang="en-CA"/>
          </a:p>
        </p:txBody>
      </p:sp>
      <p:sp>
        <p:nvSpPr>
          <p:cNvPr id="9" name="Slide Number Placeholder 8"/>
          <p:cNvSpPr>
            <a:spLocks noGrp="1"/>
          </p:cNvSpPr>
          <p:nvPr>
            <p:ph type="sldNum" sz="quarter" idx="12"/>
          </p:nvPr>
        </p:nvSpPr>
        <p:spPr/>
        <p:txBody>
          <a:bodyPr/>
          <a:lstStyle/>
          <a:p>
            <a:pPr>
              <a:defRPr/>
            </a:pPr>
            <a:fld id="{A2CDC975-1911-4725-BEC4-1D2078D51B83}" type="slidenum">
              <a:rPr lang="en-CA" smtClean="0"/>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3109AFF3-144E-4BE3-A9B5-22E71B782A23}" type="datetimeFigureOut">
              <a:rPr lang="en-CA" smtClean="0"/>
              <a:pPr>
                <a:defRPr/>
              </a:pPr>
              <a:t>04/10/2017</a:t>
            </a:fld>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8BA721BC-6D49-41A8-92B4-04B9F110AC17}" type="slidenum">
              <a:rPr lang="en-CA" smtClean="0"/>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7B9067-D096-49C1-88CA-4FAED927B9FF}" type="datetimeFigureOut">
              <a:rPr lang="en-CA" smtClean="0"/>
              <a:pPr>
                <a:defRPr/>
              </a:pPr>
              <a:t>04/10/2017</a:t>
            </a:fld>
            <a:endParaRPr lang="en-CA"/>
          </a:p>
        </p:txBody>
      </p:sp>
      <p:sp>
        <p:nvSpPr>
          <p:cNvPr id="3" name="Footer Placeholder 2"/>
          <p:cNvSpPr>
            <a:spLocks noGrp="1"/>
          </p:cNvSpPr>
          <p:nvPr>
            <p:ph type="ftr" sz="quarter" idx="11"/>
          </p:nvPr>
        </p:nvSpPr>
        <p:spPr/>
        <p:txBody>
          <a:bodyPr/>
          <a:lstStyle/>
          <a:p>
            <a:pPr>
              <a:defRPr/>
            </a:pPr>
            <a:endParaRPr lang="en-CA"/>
          </a:p>
        </p:txBody>
      </p:sp>
      <p:sp>
        <p:nvSpPr>
          <p:cNvPr id="4" name="Slide Number Placeholder 3"/>
          <p:cNvSpPr>
            <a:spLocks noGrp="1"/>
          </p:cNvSpPr>
          <p:nvPr>
            <p:ph type="sldNum" sz="quarter" idx="12"/>
          </p:nvPr>
        </p:nvSpPr>
        <p:spPr/>
        <p:txBody>
          <a:bodyPr/>
          <a:lstStyle/>
          <a:p>
            <a:pPr>
              <a:defRPr/>
            </a:pPr>
            <a:fld id="{2000C0EC-E48F-496C-BF2C-D029B275705E}" type="slidenum">
              <a:rPr lang="en-CA" smtClean="0"/>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DD4BAB6-9872-4BD8-8A6D-0E9CFEE5E15B}" type="datetimeFigureOut">
              <a:rPr lang="en-CA" smtClean="0"/>
              <a:pPr>
                <a:defRPr/>
              </a:pPr>
              <a:t>04/10/2017</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6D5706D1-C025-4820-AB1E-4DCE3E560E8A}" type="slidenum">
              <a:rPr lang="en-CA" smtClean="0"/>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50C5BF42-8C5B-43FE-A529-A75158AD7E88}" type="datetimeFigureOut">
              <a:rPr lang="en-CA" smtClean="0"/>
              <a:pPr>
                <a:defRPr/>
              </a:pPr>
              <a:t>04/10/2017</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8BFE5BC-DD1F-4801-9952-40D9D21F36B4}" type="slidenum">
              <a:rPr lang="en-CA" smtClean="0"/>
              <a:pPr>
                <a:defRPr/>
              </a:pPr>
              <a:t>‹#›</a:t>
            </a:fld>
            <a:endParaRPr lang="en-C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EFA34BF1-8734-4149-A628-213D46A14901}" type="datetimeFigureOut">
              <a:rPr lang="en-CA" smtClean="0"/>
              <a:pPr>
                <a:defRPr/>
              </a:pPr>
              <a:t>04/10/2017</a:t>
            </a:fld>
            <a:endParaRPr lang="en-C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C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D82A4E70-876F-46CE-B394-E2E46941B670}" type="slidenum">
              <a:rPr lang="en-CA" smtClean="0"/>
              <a:pPr>
                <a:defRPr/>
              </a:pPr>
              <a:t>‹#›</a:t>
            </a:fld>
            <a:endParaRPr lang="en-C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ummary_statistics" TargetMode="External"/><Relationship Id="rId2" Type="http://schemas.openxmlformats.org/officeDocument/2006/relationships/hyperlink" Target="https://en.wikipedia.org/wiki/Quantitative_research"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CA" smtClean="0"/>
              <a:t>Evaluating statistics on the web</a:t>
            </a:r>
          </a:p>
        </p:txBody>
      </p:sp>
      <p:sp>
        <p:nvSpPr>
          <p:cNvPr id="3" name="Subtitle 2"/>
          <p:cNvSpPr>
            <a:spLocks noGrp="1"/>
          </p:cNvSpPr>
          <p:nvPr>
            <p:ph type="subTitle" idx="1"/>
          </p:nvPr>
        </p:nvSpPr>
        <p:spPr/>
        <p:txBody>
          <a:bodyPr rtlCol="0">
            <a:normAutofit/>
          </a:bodyPr>
          <a:lstStyle/>
          <a:p>
            <a:pPr algn="l" eaLnBrk="1" fontAlgn="auto" hangingPunct="1">
              <a:spcAft>
                <a:spcPts val="0"/>
              </a:spcAft>
              <a:buFont typeface="Arial" pitchFamily="34" charset="0"/>
              <a:buNone/>
              <a:defRPr/>
            </a:pPr>
            <a:r>
              <a:rPr lang="en-CA" sz="2400" dirty="0" smtClean="0"/>
              <a:t>Laine G.M. Ruus</a:t>
            </a:r>
          </a:p>
          <a:p>
            <a:pPr algn="l" eaLnBrk="1" fontAlgn="auto" hangingPunct="1">
              <a:spcAft>
                <a:spcPts val="0"/>
              </a:spcAft>
              <a:buFont typeface="Arial" pitchFamily="34" charset="0"/>
              <a:buNone/>
              <a:defRPr/>
            </a:pPr>
            <a:r>
              <a:rPr lang="en-CA" sz="2400" dirty="0" smtClean="0"/>
              <a:t>University of Toronto Data Library – retired</a:t>
            </a:r>
          </a:p>
          <a:p>
            <a:pPr algn="l" eaLnBrk="1" fontAlgn="auto" hangingPunct="1">
              <a:spcAft>
                <a:spcPts val="0"/>
              </a:spcAft>
              <a:buFont typeface="Arial" pitchFamily="34" charset="0"/>
              <a:buNone/>
              <a:defRPr/>
            </a:pPr>
            <a:r>
              <a:rPr lang="en-CA" sz="2400" dirty="0" smtClean="0"/>
              <a:t>2017-10-04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95536" y="1556792"/>
            <a:ext cx="8229600" cy="1143000"/>
          </a:xfrm>
        </p:spPr>
        <p:txBody>
          <a:bodyPr/>
          <a:lstStyle/>
          <a:p>
            <a:pPr eaLnBrk="1" hangingPunct="1"/>
            <a:r>
              <a:rPr lang="en-CA" dirty="0" smtClean="0"/>
              <a:t>Axiom</a:t>
            </a:r>
          </a:p>
        </p:txBody>
      </p:sp>
      <p:sp>
        <p:nvSpPr>
          <p:cNvPr id="7171" name="Content Placeholder 2"/>
          <p:cNvSpPr>
            <a:spLocks noGrp="1"/>
          </p:cNvSpPr>
          <p:nvPr>
            <p:ph idx="1"/>
          </p:nvPr>
        </p:nvSpPr>
        <p:spPr>
          <a:xfrm>
            <a:off x="611560" y="3068961"/>
            <a:ext cx="8229600" cy="2232248"/>
          </a:xfrm>
        </p:spPr>
        <p:txBody>
          <a:bodyPr/>
          <a:lstStyle/>
          <a:p>
            <a:pPr eaLnBrk="1" hangingPunct="1"/>
            <a:r>
              <a:rPr lang="en-CA" dirty="0" smtClean="0"/>
              <a:t>Good research requires good data</a:t>
            </a:r>
          </a:p>
          <a:p>
            <a:pPr algn="ctr" eaLnBrk="1" hangingPunct="1">
              <a:buFont typeface="Arial" charset="0"/>
              <a:buNone/>
            </a:pPr>
            <a:r>
              <a:rPr lang="en-CA" i="1" dirty="0" smtClean="0"/>
              <a:t>of which one corollary is</a:t>
            </a:r>
          </a:p>
          <a:p>
            <a:pPr eaLnBrk="1" hangingPunct="1"/>
            <a:r>
              <a:rPr lang="en-CA" dirty="0" smtClean="0"/>
              <a:t>Good statistics require, first, good data</a:t>
            </a:r>
          </a:p>
          <a:p>
            <a:pPr eaLnBrk="1" hangingPunct="1"/>
            <a:endParaRPr lang="en-CA"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7544" y="980728"/>
            <a:ext cx="8229600" cy="1143000"/>
          </a:xfrm>
        </p:spPr>
        <p:txBody>
          <a:bodyPr/>
          <a:lstStyle/>
          <a:p>
            <a:pPr eaLnBrk="1" hangingPunct="1"/>
            <a:r>
              <a:rPr lang="en-CA" dirty="0" smtClean="0"/>
              <a:t>Evaluating statistics</a:t>
            </a:r>
          </a:p>
        </p:txBody>
      </p:sp>
      <p:sp>
        <p:nvSpPr>
          <p:cNvPr id="29699" name="Content Placeholder 2"/>
          <p:cNvSpPr>
            <a:spLocks noGrp="1"/>
          </p:cNvSpPr>
          <p:nvPr>
            <p:ph idx="1"/>
          </p:nvPr>
        </p:nvSpPr>
        <p:spPr>
          <a:xfrm>
            <a:off x="457200" y="2420888"/>
            <a:ext cx="8229600" cy="3705275"/>
          </a:xfrm>
        </p:spPr>
        <p:txBody>
          <a:bodyPr/>
          <a:lstStyle/>
          <a:p>
            <a:pPr eaLnBrk="1" hangingPunct="1"/>
            <a:r>
              <a:rPr lang="en-CA" dirty="0" smtClean="0"/>
              <a:t>Quality of statistics depends on:</a:t>
            </a:r>
          </a:p>
          <a:p>
            <a:pPr lvl="1" eaLnBrk="1" hangingPunct="1"/>
            <a:r>
              <a:rPr lang="en-CA" dirty="0" smtClean="0"/>
              <a:t>The </a:t>
            </a:r>
            <a:r>
              <a:rPr lang="en-CA" dirty="0" smtClean="0"/>
              <a:t>data from which they are computed</a:t>
            </a:r>
            <a:endParaRPr lang="en-CA" dirty="0" smtClean="0"/>
          </a:p>
          <a:p>
            <a:pPr lvl="1" eaLnBrk="1" hangingPunct="1"/>
            <a:r>
              <a:rPr lang="en-CA" dirty="0" smtClean="0"/>
              <a:t>The </a:t>
            </a:r>
            <a:r>
              <a:rPr lang="en-CA" dirty="0" smtClean="0"/>
              <a:t>analysis used to compute them</a:t>
            </a:r>
            <a:endParaRPr lang="en-CA" dirty="0" smtClean="0"/>
          </a:p>
          <a:p>
            <a:pPr lvl="1" eaLnBrk="1" hangingPunct="1"/>
            <a:r>
              <a:rPr lang="en-CA" dirty="0" smtClean="0"/>
              <a:t>The presentation</a:t>
            </a:r>
          </a:p>
          <a:p>
            <a:pPr lvl="1" eaLnBrk="1" hangingPunct="1"/>
            <a:r>
              <a:rPr lang="en-CA" dirty="0" smtClean="0"/>
              <a:t>The </a:t>
            </a:r>
            <a:r>
              <a:rPr lang="en-CA" dirty="0" smtClean="0"/>
              <a:t>interpretation, if applicable</a:t>
            </a:r>
            <a:endParaRPr lang="en-CA" dirty="0" smtClean="0"/>
          </a:p>
          <a:p>
            <a:r>
              <a:rPr lang="en-CA" dirty="0" smtClean="0"/>
              <a:t>Evaluating statistics on the web is no different from evaluating statistics from any other source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3568" y="1844824"/>
            <a:ext cx="8229600" cy="1143000"/>
          </a:xfrm>
        </p:spPr>
        <p:txBody>
          <a:bodyPr/>
          <a:lstStyle/>
          <a:p>
            <a:pPr eaLnBrk="1" hangingPunct="1"/>
            <a:r>
              <a:rPr lang="en-CA" dirty="0" smtClean="0"/>
              <a:t>A: The interpretation</a:t>
            </a:r>
          </a:p>
        </p:txBody>
      </p:sp>
      <p:sp>
        <p:nvSpPr>
          <p:cNvPr id="8195" name="Content Placeholder 2"/>
          <p:cNvSpPr>
            <a:spLocks noGrp="1"/>
          </p:cNvSpPr>
          <p:nvPr>
            <p:ph idx="1"/>
          </p:nvPr>
        </p:nvSpPr>
        <p:spPr>
          <a:xfrm>
            <a:off x="457200" y="3356992"/>
            <a:ext cx="8229600" cy="2967608"/>
          </a:xfrm>
        </p:spPr>
        <p:txBody>
          <a:bodyPr/>
          <a:lstStyle/>
          <a:p>
            <a:pPr eaLnBrk="1" hangingPunct="1"/>
            <a:r>
              <a:rPr lang="en-CA" dirty="0" smtClean="0"/>
              <a:t>If there is an interpretation, does </a:t>
            </a:r>
            <a:r>
              <a:rPr lang="en-CA" dirty="0" smtClean="0"/>
              <a:t>the interpretation agree with the statistics provided?</a:t>
            </a:r>
          </a:p>
          <a:p>
            <a:pPr eaLnBrk="1" hangingPunct="1"/>
            <a:r>
              <a:rPr lang="en-CA" dirty="0" smtClean="0"/>
              <a:t>Who provided the interpretation – what is their purpose, their point of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8594" t="14583" r="7813" b="9375"/>
          <a:stretch>
            <a:fillRect/>
          </a:stretch>
        </p:blipFill>
        <p:spPr bwMode="auto">
          <a:xfrm>
            <a:off x="539552" y="980728"/>
            <a:ext cx="8153400" cy="5410200"/>
          </a:xfrm>
          <a:prstGeom prst="rect">
            <a:avLst/>
          </a:prstGeom>
          <a:noFill/>
          <a:ln w="9525">
            <a:noFill/>
            <a:miter lim="800000"/>
            <a:headEnd/>
            <a:tailEnd/>
          </a:ln>
        </p:spPr>
      </p:pic>
      <p:sp>
        <p:nvSpPr>
          <p:cNvPr id="9219" name="TextBox 4"/>
          <p:cNvSpPr txBox="1">
            <a:spLocks noChangeArrowheads="1"/>
          </p:cNvSpPr>
          <p:nvPr/>
        </p:nvSpPr>
        <p:spPr bwMode="auto">
          <a:xfrm>
            <a:off x="611560" y="6453336"/>
            <a:ext cx="2304256" cy="523220"/>
          </a:xfrm>
          <a:prstGeom prst="rect">
            <a:avLst/>
          </a:prstGeom>
          <a:noFill/>
          <a:ln w="9525">
            <a:noFill/>
            <a:miter lim="800000"/>
            <a:headEnd/>
            <a:tailEnd/>
          </a:ln>
        </p:spPr>
        <p:txBody>
          <a:bodyPr wrap="square">
            <a:spAutoFit/>
          </a:bodyPr>
          <a:lstStyle/>
          <a:p>
            <a:r>
              <a:rPr lang="en-US" sz="1000" dirty="0"/>
              <a:t>Source: Toronto Star, Dec. 9, 2006</a:t>
            </a:r>
            <a:endParaRPr lang="en-CA" sz="1000" dirty="0"/>
          </a:p>
          <a:p>
            <a:endParaRPr lang="en-CA" dirty="0"/>
          </a:p>
        </p:txBody>
      </p:sp>
      <p:sp>
        <p:nvSpPr>
          <p:cNvPr id="9220" name="TextBox 5"/>
          <p:cNvSpPr txBox="1">
            <a:spLocks noChangeArrowheads="1"/>
          </p:cNvSpPr>
          <p:nvPr/>
        </p:nvSpPr>
        <p:spPr bwMode="auto">
          <a:xfrm>
            <a:off x="755576" y="692696"/>
            <a:ext cx="6237605" cy="646331"/>
          </a:xfrm>
          <a:prstGeom prst="rect">
            <a:avLst/>
          </a:prstGeom>
          <a:noFill/>
          <a:ln w="9525">
            <a:noFill/>
            <a:miter lim="800000"/>
            <a:headEnd/>
            <a:tailEnd/>
          </a:ln>
        </p:spPr>
        <p:txBody>
          <a:bodyPr wrap="square">
            <a:spAutoFit/>
          </a:bodyPr>
          <a:lstStyle/>
          <a:p>
            <a:r>
              <a:rPr lang="en-CA" b="1" i="1" dirty="0" smtClean="0">
                <a:solidFill>
                  <a:srgbClr val="FF0000"/>
                </a:solidFill>
              </a:rPr>
              <a:t>Does the interpretation match the statistics presented?</a:t>
            </a:r>
            <a:endParaRPr lang="en-CA" b="1" i="1" dirty="0">
              <a:solidFill>
                <a:srgbClr val="FF0000"/>
              </a:solidFill>
            </a:endParaRPr>
          </a:p>
          <a:p>
            <a:endParaRPr lang="en-CA" dirty="0"/>
          </a:p>
        </p:txBody>
      </p:sp>
      <p:sp>
        <p:nvSpPr>
          <p:cNvPr id="7" name="Rectangle 6"/>
          <p:cNvSpPr/>
          <p:nvPr/>
        </p:nvSpPr>
        <p:spPr>
          <a:xfrm>
            <a:off x="4643438" y="1772816"/>
            <a:ext cx="1368425" cy="40326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TextBox 5"/>
          <p:cNvSpPr txBox="1">
            <a:spLocks noChangeArrowheads="1"/>
          </p:cNvSpPr>
          <p:nvPr/>
        </p:nvSpPr>
        <p:spPr bwMode="auto">
          <a:xfrm>
            <a:off x="4716016" y="5877272"/>
            <a:ext cx="576263" cy="277813"/>
          </a:xfrm>
          <a:prstGeom prst="rect">
            <a:avLst/>
          </a:prstGeom>
          <a:noFill/>
          <a:ln w="9525">
            <a:noFill/>
            <a:miter lim="800000"/>
            <a:headEnd/>
            <a:tailEnd/>
          </a:ln>
        </p:spPr>
        <p:txBody>
          <a:bodyPr wrap="none">
            <a:spAutoFit/>
          </a:bodyPr>
          <a:lstStyle/>
          <a:p>
            <a:r>
              <a:rPr lang="en-CA" sz="1200" dirty="0">
                <a:solidFill>
                  <a:srgbClr val="FF0000"/>
                </a:solidFill>
              </a:rPr>
              <a:t>100%</a:t>
            </a:r>
          </a:p>
        </p:txBody>
      </p:sp>
      <p:sp>
        <p:nvSpPr>
          <p:cNvPr id="8" name="TextBox 7"/>
          <p:cNvSpPr txBox="1">
            <a:spLocks noChangeArrowheads="1"/>
          </p:cNvSpPr>
          <p:nvPr/>
        </p:nvSpPr>
        <p:spPr bwMode="auto">
          <a:xfrm>
            <a:off x="5292725" y="5876925"/>
            <a:ext cx="574675" cy="277813"/>
          </a:xfrm>
          <a:prstGeom prst="rect">
            <a:avLst/>
          </a:prstGeom>
          <a:noFill/>
          <a:ln w="9525">
            <a:noFill/>
            <a:miter lim="800000"/>
            <a:headEnd/>
            <a:tailEnd/>
          </a:ln>
        </p:spPr>
        <p:txBody>
          <a:bodyPr wrap="none">
            <a:spAutoFit/>
          </a:bodyPr>
          <a:lstStyle/>
          <a:p>
            <a:r>
              <a:rPr lang="en-CA" sz="1200">
                <a:solidFill>
                  <a:srgbClr val="FF0000"/>
                </a:solidFill>
              </a:rPr>
              <a:t>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l="23385" t="27400" r="35980" b="23041"/>
          <a:stretch>
            <a:fillRect/>
          </a:stretch>
        </p:blipFill>
        <p:spPr bwMode="auto">
          <a:xfrm>
            <a:off x="827584" y="836711"/>
            <a:ext cx="6984776" cy="4791881"/>
          </a:xfrm>
          <a:prstGeom prst="rect">
            <a:avLst/>
          </a:prstGeom>
          <a:noFill/>
          <a:ln w="9525">
            <a:noFill/>
            <a:miter lim="800000"/>
            <a:headEnd/>
            <a:tailEnd/>
          </a:ln>
        </p:spPr>
      </p:pic>
      <p:sp>
        <p:nvSpPr>
          <p:cNvPr id="5" name="TextBox 4"/>
          <p:cNvSpPr txBox="1"/>
          <p:nvPr/>
        </p:nvSpPr>
        <p:spPr>
          <a:xfrm>
            <a:off x="899592" y="5661248"/>
            <a:ext cx="4586512" cy="430887"/>
          </a:xfrm>
          <a:prstGeom prst="rect">
            <a:avLst/>
          </a:prstGeom>
          <a:noFill/>
        </p:spPr>
        <p:txBody>
          <a:bodyPr wrap="none" rtlCol="0">
            <a:spAutoFit/>
          </a:bodyPr>
          <a:lstStyle/>
          <a:p>
            <a:r>
              <a:rPr lang="en-CA" sz="1100" dirty="0" smtClean="0"/>
              <a:t>The state of homelessness in Canada 2016</a:t>
            </a:r>
          </a:p>
          <a:p>
            <a:r>
              <a:rPr lang="en-CA" sz="1100" dirty="0" smtClean="0"/>
              <a:t>http://homelesshub.ca/sites/default/files/SOHC16_final_20Oct2016.pdf</a:t>
            </a:r>
            <a:endParaRPr lang="en-CA" sz="1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67544" y="1196751"/>
            <a:ext cx="8229600" cy="1496041"/>
          </a:xfrm>
        </p:spPr>
        <p:txBody>
          <a:bodyPr/>
          <a:lstStyle/>
          <a:p>
            <a:pPr eaLnBrk="1" hangingPunct="1"/>
            <a:r>
              <a:rPr lang="en-CA" dirty="0" smtClean="0"/>
              <a:t>B: The presentation</a:t>
            </a:r>
          </a:p>
        </p:txBody>
      </p:sp>
      <p:sp>
        <p:nvSpPr>
          <p:cNvPr id="10243" name="Content Placeholder 2"/>
          <p:cNvSpPr>
            <a:spLocks noGrp="1"/>
          </p:cNvSpPr>
          <p:nvPr>
            <p:ph idx="1"/>
          </p:nvPr>
        </p:nvSpPr>
        <p:spPr>
          <a:xfrm>
            <a:off x="467544" y="2852936"/>
            <a:ext cx="8229600" cy="3345235"/>
          </a:xfrm>
        </p:spPr>
        <p:txBody>
          <a:bodyPr/>
          <a:lstStyle/>
          <a:p>
            <a:pPr eaLnBrk="1" hangingPunct="1"/>
            <a:r>
              <a:rPr lang="en-CA" dirty="0" smtClean="0"/>
              <a:t>Three major types of presentation</a:t>
            </a:r>
          </a:p>
          <a:p>
            <a:pPr lvl="1" eaLnBrk="1" hangingPunct="1"/>
            <a:r>
              <a:rPr lang="en-CA" dirty="0" smtClean="0"/>
              <a:t>Traditional tables of </a:t>
            </a:r>
            <a:r>
              <a:rPr lang="en-CA" dirty="0" err="1" smtClean="0"/>
              <a:t>univariate</a:t>
            </a:r>
            <a:r>
              <a:rPr lang="en-CA" dirty="0" smtClean="0"/>
              <a:t> or multivariate </a:t>
            </a:r>
            <a:r>
              <a:rPr lang="en-CA" dirty="0" err="1" smtClean="0"/>
              <a:t>crosstabulations</a:t>
            </a:r>
            <a:endParaRPr lang="en-CA" dirty="0" smtClean="0"/>
          </a:p>
          <a:p>
            <a:pPr lvl="1" eaLnBrk="1" hangingPunct="1"/>
            <a:r>
              <a:rPr lang="en-CA" dirty="0" smtClean="0"/>
              <a:t>Statistics embedded in text</a:t>
            </a:r>
          </a:p>
          <a:p>
            <a:pPr lvl="1" eaLnBrk="1" hangingPunct="1"/>
            <a:r>
              <a:rPr lang="en-CA" dirty="0" smtClean="0"/>
              <a:t>Visualisations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8594" t="14583" r="7813" b="9375"/>
          <a:stretch>
            <a:fillRect/>
          </a:stretch>
        </p:blipFill>
        <p:spPr bwMode="auto">
          <a:xfrm>
            <a:off x="539552" y="1124744"/>
            <a:ext cx="7776864" cy="5160349"/>
          </a:xfrm>
          <a:prstGeom prst="rect">
            <a:avLst/>
          </a:prstGeom>
          <a:noFill/>
          <a:ln w="9525">
            <a:noFill/>
            <a:miter lim="800000"/>
            <a:headEnd/>
            <a:tailEnd/>
          </a:ln>
        </p:spPr>
      </p:pic>
      <p:sp>
        <p:nvSpPr>
          <p:cNvPr id="9219" name="TextBox 4"/>
          <p:cNvSpPr txBox="1">
            <a:spLocks noChangeArrowheads="1"/>
          </p:cNvSpPr>
          <p:nvPr/>
        </p:nvSpPr>
        <p:spPr bwMode="auto">
          <a:xfrm>
            <a:off x="611188" y="6334125"/>
            <a:ext cx="2520950" cy="523875"/>
          </a:xfrm>
          <a:prstGeom prst="rect">
            <a:avLst/>
          </a:prstGeom>
          <a:noFill/>
          <a:ln w="9525">
            <a:noFill/>
            <a:miter lim="800000"/>
            <a:headEnd/>
            <a:tailEnd/>
          </a:ln>
        </p:spPr>
        <p:txBody>
          <a:bodyPr>
            <a:spAutoFit/>
          </a:bodyPr>
          <a:lstStyle/>
          <a:p>
            <a:r>
              <a:rPr lang="en-US" sz="1000"/>
              <a:t>Source: Toronto Star, Dec. 9, 2006</a:t>
            </a:r>
            <a:endParaRPr lang="en-CA" sz="1000"/>
          </a:p>
          <a:p>
            <a:endParaRPr lang="en-CA"/>
          </a:p>
        </p:txBody>
      </p:sp>
      <p:sp>
        <p:nvSpPr>
          <p:cNvPr id="10" name="Rectangle 9"/>
          <p:cNvSpPr/>
          <p:nvPr/>
        </p:nvSpPr>
        <p:spPr>
          <a:xfrm>
            <a:off x="467544" y="476672"/>
            <a:ext cx="756084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This is 3 bi-</a:t>
            </a:r>
            <a:r>
              <a:rPr lang="en-US" sz="4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variate</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tables</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l="10155" t="14800" r="25113" b="31440"/>
          <a:stretch>
            <a:fillRect/>
          </a:stretch>
        </p:blipFill>
        <p:spPr bwMode="auto">
          <a:xfrm>
            <a:off x="395536" y="836712"/>
            <a:ext cx="8015391" cy="3744416"/>
          </a:xfrm>
          <a:prstGeom prst="rect">
            <a:avLst/>
          </a:prstGeom>
          <a:noFill/>
          <a:ln w="9525">
            <a:noFill/>
            <a:miter lim="800000"/>
            <a:headEnd/>
            <a:tailEnd/>
          </a:ln>
        </p:spPr>
      </p:pic>
      <p:sp>
        <p:nvSpPr>
          <p:cNvPr id="3" name="TextBox 2"/>
          <p:cNvSpPr txBox="1"/>
          <p:nvPr/>
        </p:nvSpPr>
        <p:spPr>
          <a:xfrm>
            <a:off x="467544" y="5733256"/>
            <a:ext cx="4238661" cy="261610"/>
          </a:xfrm>
          <a:prstGeom prst="rect">
            <a:avLst/>
          </a:prstGeom>
          <a:noFill/>
        </p:spPr>
        <p:txBody>
          <a:bodyPr wrap="none" rtlCol="0">
            <a:spAutoFit/>
          </a:bodyPr>
          <a:lstStyle/>
          <a:p>
            <a:r>
              <a:rPr lang="en-CA" sz="1100" dirty="0" smtClean="0"/>
              <a:t>http://www.statcan.gc.ca/pub/11-626-x/11-626-x2015046-eng.pdf</a:t>
            </a:r>
            <a:endParaRPr lang="en-CA" sz="1100" dirty="0"/>
          </a:p>
        </p:txBody>
      </p:sp>
      <p:sp>
        <p:nvSpPr>
          <p:cNvPr id="5" name="Rectangle 4"/>
          <p:cNvSpPr/>
          <p:nvPr/>
        </p:nvSpPr>
        <p:spPr>
          <a:xfrm>
            <a:off x="3133193" y="4725144"/>
            <a:ext cx="51475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This is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tables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CA" dirty="0" smtClean="0"/>
              <a:t>Tables</a:t>
            </a:r>
          </a:p>
        </p:txBody>
      </p:sp>
      <p:sp>
        <p:nvSpPr>
          <p:cNvPr id="5" name="Content Placeholder 4"/>
          <p:cNvSpPr>
            <a:spLocks noGrp="1"/>
          </p:cNvSpPr>
          <p:nvPr>
            <p:ph idx="1"/>
          </p:nvPr>
        </p:nvSpPr>
        <p:spPr/>
        <p:txBody>
          <a:bodyPr/>
          <a:lstStyle/>
          <a:p>
            <a:r>
              <a:rPr lang="en-CA" sz="2400" dirty="0" smtClean="0"/>
              <a:t>Tables of numbers can be difficult to read</a:t>
            </a:r>
          </a:p>
          <a:p>
            <a:r>
              <a:rPr lang="en-CA" sz="2400" dirty="0" smtClean="0"/>
              <a:t>Interleaving a number of different characteristics in a table can make it more difficult to read</a:t>
            </a:r>
          </a:p>
          <a:p>
            <a:r>
              <a:rPr lang="en-CA" sz="2400" dirty="0" smtClean="0"/>
              <a:t>Difficult to identify patterns in the data</a:t>
            </a:r>
          </a:p>
          <a:p>
            <a:r>
              <a:rPr lang="en-CA" sz="2400" dirty="0" smtClean="0"/>
              <a:t>Labels should be on the left</a:t>
            </a:r>
          </a:p>
          <a:p>
            <a:r>
              <a:rPr lang="en-CA" sz="2400" dirty="0" smtClean="0"/>
              <a:t>Numeric values should be right aligned, or aligned on the decimal point</a:t>
            </a:r>
          </a:p>
          <a:p>
            <a:r>
              <a:rPr lang="en-CA" sz="2400" dirty="0" smtClean="0"/>
              <a:t>Should have totals, either at the bottom or in the right-most column, where appropriate</a:t>
            </a:r>
            <a:endParaRPr lang="en-CA"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7544" y="1700808"/>
            <a:ext cx="8229600" cy="792088"/>
          </a:xfrm>
        </p:spPr>
        <p:txBody>
          <a:bodyPr/>
          <a:lstStyle/>
          <a:p>
            <a:pPr eaLnBrk="1" hangingPunct="1"/>
            <a:r>
              <a:rPr lang="en-US" sz="3200" b="1" dirty="0" smtClean="0"/>
              <a:t>Note re reading tables</a:t>
            </a:r>
            <a:endParaRPr lang="en-CA" sz="3200" b="1" dirty="0" smtClean="0"/>
          </a:p>
        </p:txBody>
      </p:sp>
      <p:sp>
        <p:nvSpPr>
          <p:cNvPr id="20483" name="Rectangle 3"/>
          <p:cNvSpPr>
            <a:spLocks noGrp="1" noChangeArrowheads="1"/>
          </p:cNvSpPr>
          <p:nvPr>
            <p:ph idx="1"/>
          </p:nvPr>
        </p:nvSpPr>
        <p:spPr>
          <a:xfrm>
            <a:off x="395536" y="2780928"/>
            <a:ext cx="8229600" cy="2808312"/>
          </a:xfrm>
        </p:spPr>
        <p:txBody>
          <a:bodyPr>
            <a:normAutofit/>
          </a:bodyPr>
          <a:lstStyle/>
          <a:p>
            <a:pPr eaLnBrk="1" hangingPunct="1"/>
            <a:r>
              <a:rPr lang="en-US" sz="2400" dirty="0" smtClean="0"/>
              <a:t>Percentages, proportions </a:t>
            </a:r>
            <a:r>
              <a:rPr lang="en-US" sz="2400" dirty="0" smtClean="0"/>
              <a:t>and rates </a:t>
            </a:r>
            <a:r>
              <a:rPr lang="en-US" sz="2400" dirty="0" smtClean="0"/>
              <a:t>can be compared only </a:t>
            </a:r>
            <a:r>
              <a:rPr lang="en-US" sz="2400" b="1" dirty="0" smtClean="0"/>
              <a:t>within</a:t>
            </a:r>
            <a:r>
              <a:rPr lang="en-US" sz="2400" dirty="0" smtClean="0"/>
              <a:t> the row/column in which they have been computed (</a:t>
            </a:r>
            <a:r>
              <a:rPr lang="en-US" sz="2400" dirty="0" err="1" smtClean="0"/>
              <a:t>eg</a:t>
            </a:r>
            <a:r>
              <a:rPr lang="en-US" sz="2400" dirty="0" smtClean="0"/>
              <a:t> add up </a:t>
            </a:r>
            <a:r>
              <a:rPr lang="en-US" sz="2400" dirty="0" smtClean="0"/>
              <a:t>to 100</a:t>
            </a:r>
            <a:r>
              <a:rPr lang="en-US" sz="2400" dirty="0" smtClean="0"/>
              <a:t>%)</a:t>
            </a:r>
          </a:p>
          <a:p>
            <a:r>
              <a:rPr lang="en-US" sz="2400" dirty="0" smtClean="0"/>
              <a:t>Counts</a:t>
            </a:r>
            <a:r>
              <a:rPr lang="en-US" sz="2400" dirty="0" smtClean="0"/>
              <a:t>, relative proportions or </a:t>
            </a:r>
            <a:r>
              <a:rPr lang="en-US" sz="2400" dirty="0" smtClean="0"/>
              <a:t>likelihoods </a:t>
            </a:r>
            <a:r>
              <a:rPr lang="en-US" sz="2400" dirty="0" smtClean="0"/>
              <a:t>can be compared between rows/columns.</a:t>
            </a:r>
            <a:endParaRPr lang="en-CA"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28822" t="26917" r="30070" b="18582"/>
          <a:stretch>
            <a:fillRect/>
          </a:stretch>
        </p:blipFill>
        <p:spPr bwMode="auto">
          <a:xfrm>
            <a:off x="1547664" y="1268760"/>
            <a:ext cx="6264275" cy="4464050"/>
          </a:xfrm>
          <a:prstGeom prst="rect">
            <a:avLst/>
          </a:prstGeom>
          <a:noFill/>
          <a:ln w="9525">
            <a:noFill/>
            <a:miter lim="800000"/>
            <a:headEnd/>
            <a:tailEnd/>
          </a:ln>
        </p:spPr>
      </p:pic>
      <p:sp>
        <p:nvSpPr>
          <p:cNvPr id="3076" name="TextBox 5"/>
          <p:cNvSpPr txBox="1">
            <a:spLocks noChangeArrowheads="1"/>
          </p:cNvSpPr>
          <p:nvPr/>
        </p:nvSpPr>
        <p:spPr bwMode="auto">
          <a:xfrm>
            <a:off x="1476375" y="6308725"/>
            <a:ext cx="5467350" cy="261938"/>
          </a:xfrm>
          <a:prstGeom prst="rect">
            <a:avLst/>
          </a:prstGeom>
          <a:noFill/>
          <a:ln w="9525">
            <a:noFill/>
            <a:miter lim="800000"/>
            <a:headEnd/>
            <a:tailEnd/>
          </a:ln>
        </p:spPr>
        <p:txBody>
          <a:bodyPr wrap="none">
            <a:spAutoFit/>
          </a:bodyPr>
          <a:lstStyle/>
          <a:p>
            <a:r>
              <a:rPr lang="en-CA" sz="1100"/>
              <a:t>https://www.statista.com/chart/11240/people-worried-about-fake-content-on-the-web/</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7544" y="1124744"/>
            <a:ext cx="8229600" cy="1224136"/>
          </a:xfrm>
        </p:spPr>
        <p:txBody>
          <a:bodyPr/>
          <a:lstStyle/>
          <a:p>
            <a:r>
              <a:rPr lang="en-CA" dirty="0" smtClean="0"/>
              <a:t>Statistics embedded in text</a:t>
            </a:r>
          </a:p>
        </p:txBody>
      </p:sp>
      <p:sp>
        <p:nvSpPr>
          <p:cNvPr id="12291" name="Content Placeholder 2"/>
          <p:cNvSpPr>
            <a:spLocks noGrp="1"/>
          </p:cNvSpPr>
          <p:nvPr>
            <p:ph idx="1"/>
          </p:nvPr>
        </p:nvSpPr>
        <p:spPr>
          <a:xfrm>
            <a:off x="611560" y="2636912"/>
            <a:ext cx="8229600" cy="3312367"/>
          </a:xfrm>
        </p:spPr>
        <p:txBody>
          <a:bodyPr/>
          <a:lstStyle/>
          <a:p>
            <a:r>
              <a:rPr lang="en-CA" sz="2000" dirty="0" err="1" smtClean="0"/>
              <a:t>Eg</a:t>
            </a:r>
            <a:r>
              <a:rPr lang="en-CA" sz="2000" dirty="0" smtClean="0"/>
              <a:t> 1: “According to a survey by the BBC, only 14 percent are very perturbed by content possibly being fake. Another 33 percent are somewhat worried. So, while 47 percent overall are worried to some degree, this is a low figure compared to how worried people in other countries are. In Brazil, most people are concerned: 92 percent are worried about what's real and what's fake.”</a:t>
            </a:r>
          </a:p>
          <a:p>
            <a:endParaRPr lang="en-CA" sz="2400" dirty="0" smtClean="0"/>
          </a:p>
        </p:txBody>
      </p:sp>
      <p:sp>
        <p:nvSpPr>
          <p:cNvPr id="5" name="TextBox 4"/>
          <p:cNvSpPr txBox="1"/>
          <p:nvPr/>
        </p:nvSpPr>
        <p:spPr>
          <a:xfrm>
            <a:off x="971600" y="4941168"/>
            <a:ext cx="5466561" cy="261610"/>
          </a:xfrm>
          <a:prstGeom prst="rect">
            <a:avLst/>
          </a:prstGeom>
          <a:noFill/>
        </p:spPr>
        <p:txBody>
          <a:bodyPr wrap="none" rtlCol="0">
            <a:spAutoFit/>
          </a:bodyPr>
          <a:lstStyle/>
          <a:p>
            <a:r>
              <a:rPr lang="en-CA" sz="1100" dirty="0" smtClean="0"/>
              <a:t>https://www.statista.com/chart/11240/people-worried-about-fake-content-on-the-web/</a:t>
            </a:r>
            <a:endParaRPr lang="en-CA" sz="11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44176" t="17294" r="35036" b="16824"/>
          <a:stretch>
            <a:fillRect/>
          </a:stretch>
        </p:blipFill>
        <p:spPr bwMode="auto">
          <a:xfrm>
            <a:off x="1116013" y="692150"/>
            <a:ext cx="3168650" cy="5761038"/>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l="44176" t="45358" r="34563" b="16841"/>
          <a:stretch>
            <a:fillRect/>
          </a:stretch>
        </p:blipFill>
        <p:spPr bwMode="auto">
          <a:xfrm>
            <a:off x="4788024" y="1412776"/>
            <a:ext cx="3240088" cy="3240088"/>
          </a:xfrm>
          <a:prstGeom prst="rect">
            <a:avLst/>
          </a:prstGeom>
          <a:noFill/>
          <a:ln w="9525">
            <a:noFill/>
            <a:miter lim="800000"/>
            <a:headEnd/>
            <a:tailEnd/>
          </a:ln>
        </p:spPr>
      </p:pic>
      <p:sp>
        <p:nvSpPr>
          <p:cNvPr id="13316" name="TextBox 5"/>
          <p:cNvSpPr txBox="1">
            <a:spLocks noChangeArrowheads="1"/>
          </p:cNvSpPr>
          <p:nvPr/>
        </p:nvSpPr>
        <p:spPr bwMode="auto">
          <a:xfrm>
            <a:off x="4859338" y="4941888"/>
            <a:ext cx="3638550" cy="600075"/>
          </a:xfrm>
          <a:prstGeom prst="rect">
            <a:avLst/>
          </a:prstGeom>
          <a:noFill/>
          <a:ln w="9525">
            <a:noFill/>
            <a:miter lim="800000"/>
            <a:headEnd/>
            <a:tailEnd/>
          </a:ln>
        </p:spPr>
        <p:txBody>
          <a:bodyPr wrap="none">
            <a:spAutoFit/>
          </a:bodyPr>
          <a:lstStyle/>
          <a:p>
            <a:r>
              <a:rPr lang="en-CA" sz="1100"/>
              <a:t>Source: The state of homelessness in </a:t>
            </a:r>
          </a:p>
          <a:p>
            <a:r>
              <a:rPr lang="en-CA" sz="1100"/>
              <a:t>Canada 2013</a:t>
            </a:r>
          </a:p>
          <a:p>
            <a:r>
              <a:rPr lang="en-CA" sz="1100"/>
              <a:t>http://homelesshub.ca/sites/default/files/SOHC2103.pdf</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smtClean="0"/>
              <a:t>Statistics embedded in text (cont’d)</a:t>
            </a:r>
            <a:endParaRPr lang="en-CA" sz="2800" dirty="0"/>
          </a:p>
        </p:txBody>
      </p:sp>
      <p:sp>
        <p:nvSpPr>
          <p:cNvPr id="3" name="Content Placeholder 2"/>
          <p:cNvSpPr>
            <a:spLocks noGrp="1"/>
          </p:cNvSpPr>
          <p:nvPr>
            <p:ph idx="1"/>
          </p:nvPr>
        </p:nvSpPr>
        <p:spPr/>
        <p:txBody>
          <a:bodyPr/>
          <a:lstStyle/>
          <a:p>
            <a:pPr>
              <a:buNone/>
            </a:pPr>
            <a:r>
              <a:rPr lang="en-CA" sz="2400" dirty="0" smtClean="0"/>
              <a:t>     “…how much less likely are normal people to shower during a thunderstorm? I think this is somewhere between 10x and 100x. Lots of people have heard that it is dangerous to shower during a thunderstorm and will avoid it. But some storms start while people are showering, others might not be aware that a storm is happening, and others will just risk it. I'll say 50x to be conservative.</a:t>
            </a:r>
          </a:p>
          <a:p>
            <a:pPr>
              <a:buNone/>
            </a:pPr>
            <a:r>
              <a:rPr lang="en-CA" sz="2400" dirty="0" smtClean="0"/>
              <a:t>     Putting all this together, you have about 50*24*0.013/(100 million) = 16 deaths per 100 million for someone who takes an extra shower during a thunderstorm.”</a:t>
            </a:r>
          </a:p>
          <a:p>
            <a:endParaRPr lang="en-CA" dirty="0"/>
          </a:p>
        </p:txBody>
      </p:sp>
      <p:sp>
        <p:nvSpPr>
          <p:cNvPr id="4" name="TextBox 3"/>
          <p:cNvSpPr txBox="1"/>
          <p:nvPr/>
        </p:nvSpPr>
        <p:spPr>
          <a:xfrm>
            <a:off x="467544" y="5877272"/>
            <a:ext cx="6933308" cy="261610"/>
          </a:xfrm>
          <a:prstGeom prst="rect">
            <a:avLst/>
          </a:prstGeom>
          <a:noFill/>
        </p:spPr>
        <p:txBody>
          <a:bodyPr wrap="none" rtlCol="0">
            <a:spAutoFit/>
          </a:bodyPr>
          <a:lstStyle/>
          <a:p>
            <a:r>
              <a:rPr lang="en-CA" sz="1100" dirty="0" smtClean="0"/>
              <a:t>http://www.independent.co.uk/news/science/is-it-safe-to-take-a-shower-during-a-thunderstorm-9966031.html</a:t>
            </a:r>
            <a:endParaRPr lang="en-CA" sz="11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56792"/>
            <a:ext cx="8229600" cy="1143000"/>
          </a:xfrm>
        </p:spPr>
        <p:txBody>
          <a:bodyPr/>
          <a:lstStyle/>
          <a:p>
            <a:r>
              <a:rPr lang="en-CA" dirty="0" smtClean="0"/>
              <a:t>Statistics embedded in text</a:t>
            </a:r>
            <a:endParaRPr lang="en-CA" dirty="0"/>
          </a:p>
        </p:txBody>
      </p:sp>
      <p:sp>
        <p:nvSpPr>
          <p:cNvPr id="3" name="Content Placeholder 2"/>
          <p:cNvSpPr>
            <a:spLocks noGrp="1"/>
          </p:cNvSpPr>
          <p:nvPr>
            <p:ph idx="1"/>
          </p:nvPr>
        </p:nvSpPr>
        <p:spPr>
          <a:xfrm>
            <a:off x="467544" y="2852936"/>
            <a:ext cx="8229600" cy="3293720"/>
          </a:xfrm>
        </p:spPr>
        <p:txBody>
          <a:bodyPr/>
          <a:lstStyle/>
          <a:p>
            <a:r>
              <a:rPr lang="en-CA" dirty="0" smtClean="0"/>
              <a:t>Highlight author’s focus</a:t>
            </a:r>
          </a:p>
          <a:p>
            <a:r>
              <a:rPr lang="en-CA" dirty="0" smtClean="0"/>
              <a:t>Seldom provide the complete picture</a:t>
            </a:r>
          </a:p>
          <a:p>
            <a:r>
              <a:rPr lang="en-CA" dirty="0" smtClean="0"/>
              <a:t>Are selected to support the author’s argument</a:t>
            </a:r>
          </a:p>
          <a:p>
            <a:r>
              <a:rPr lang="en-CA" dirty="0" smtClean="0"/>
              <a:t>Least useful are those that mix counts, percentages, </a:t>
            </a:r>
            <a:r>
              <a:rPr lang="en-CA" dirty="0" smtClean="0"/>
              <a:t>and/or </a:t>
            </a:r>
            <a:r>
              <a:rPr lang="en-CA" dirty="0" smtClean="0"/>
              <a:t>ratios in one argument</a:t>
            </a:r>
          </a:p>
          <a:p>
            <a:endParaRPr lang="en-CA"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67544" y="1556792"/>
            <a:ext cx="8229600" cy="1143000"/>
          </a:xfrm>
        </p:spPr>
        <p:txBody>
          <a:bodyPr/>
          <a:lstStyle/>
          <a:p>
            <a:r>
              <a:rPr lang="en-CA" dirty="0" smtClean="0"/>
              <a:t>‘Data’ visualisation</a:t>
            </a:r>
          </a:p>
        </p:txBody>
      </p:sp>
      <p:sp>
        <p:nvSpPr>
          <p:cNvPr id="14339" name="Content Placeholder 2"/>
          <p:cNvSpPr>
            <a:spLocks noGrp="1"/>
          </p:cNvSpPr>
          <p:nvPr>
            <p:ph idx="1"/>
          </p:nvPr>
        </p:nvSpPr>
        <p:spPr>
          <a:xfrm>
            <a:off x="457200" y="2996952"/>
            <a:ext cx="8229600" cy="3327648"/>
          </a:xfrm>
        </p:spPr>
        <p:txBody>
          <a:bodyPr/>
          <a:lstStyle/>
          <a:p>
            <a:r>
              <a:rPr lang="en-CA" dirty="0" smtClean="0"/>
              <a:t>Is the type of visualisation appropriate to the type of </a:t>
            </a:r>
            <a:r>
              <a:rPr lang="en-CA" dirty="0" smtClean="0"/>
              <a:t>statistics?</a:t>
            </a:r>
            <a:endParaRPr lang="en-CA" dirty="0" smtClean="0"/>
          </a:p>
          <a:p>
            <a:pPr lvl="1"/>
            <a:r>
              <a:rPr lang="en-CA" dirty="0" smtClean="0"/>
              <a:t>Parts of a whole: pie </a:t>
            </a:r>
            <a:r>
              <a:rPr lang="en-CA" dirty="0" smtClean="0"/>
              <a:t>chart, stacked bar chart</a:t>
            </a:r>
            <a:endParaRPr lang="en-CA" dirty="0" smtClean="0"/>
          </a:p>
          <a:p>
            <a:pPr lvl="1"/>
            <a:r>
              <a:rPr lang="en-CA" dirty="0" smtClean="0"/>
              <a:t>Comparing groups, </a:t>
            </a:r>
            <a:r>
              <a:rPr lang="en-CA" dirty="0" err="1" smtClean="0"/>
              <a:t>eg</a:t>
            </a:r>
            <a:r>
              <a:rPr lang="en-CA" dirty="0" smtClean="0"/>
              <a:t> gender, marital status, other categorical variables: bar chart or histogram</a:t>
            </a:r>
          </a:p>
          <a:p>
            <a:pPr lvl="1"/>
            <a:r>
              <a:rPr lang="en-CA" dirty="0" smtClean="0"/>
              <a:t>Time series: line charts</a:t>
            </a:r>
          </a:p>
          <a:p>
            <a:pPr lvl="1"/>
            <a:r>
              <a:rPr lang="en-CA" dirty="0" smtClean="0"/>
              <a:t>Geospatial: maps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t="34960" r="58660" b="23041"/>
          <a:stretch>
            <a:fillRect/>
          </a:stretch>
        </p:blipFill>
        <p:spPr bwMode="auto">
          <a:xfrm>
            <a:off x="1" y="188640"/>
            <a:ext cx="4860031" cy="2777384"/>
          </a:xfrm>
          <a:prstGeom prst="rect">
            <a:avLst/>
          </a:prstGeom>
          <a:noFill/>
          <a:ln w="9525">
            <a:noFill/>
            <a:miter lim="800000"/>
            <a:headEnd/>
            <a:tailEnd/>
          </a:ln>
        </p:spPr>
      </p:pic>
      <p:pic>
        <p:nvPicPr>
          <p:cNvPr id="63491" name="Picture 3"/>
          <p:cNvPicPr>
            <a:picLocks noChangeAspect="1" noChangeArrowheads="1"/>
          </p:cNvPicPr>
          <p:nvPr/>
        </p:nvPicPr>
        <p:blipFill>
          <a:blip r:embed="rId4" cstate="print"/>
          <a:srcRect l="705" t="22360" r="61495" b="32280"/>
          <a:stretch>
            <a:fillRect/>
          </a:stretch>
        </p:blipFill>
        <p:spPr bwMode="auto">
          <a:xfrm>
            <a:off x="4876859" y="188640"/>
            <a:ext cx="4267141" cy="2880320"/>
          </a:xfrm>
          <a:prstGeom prst="rect">
            <a:avLst/>
          </a:prstGeom>
          <a:noFill/>
          <a:ln w="9525">
            <a:noFill/>
            <a:miter lim="800000"/>
            <a:headEnd/>
            <a:tailEnd/>
          </a:ln>
        </p:spPr>
      </p:pic>
      <p:pic>
        <p:nvPicPr>
          <p:cNvPr id="63492" name="Picture 4"/>
          <p:cNvPicPr>
            <a:picLocks noChangeAspect="1" noChangeArrowheads="1"/>
          </p:cNvPicPr>
          <p:nvPr/>
        </p:nvPicPr>
        <p:blipFill>
          <a:blip r:embed="rId5" cstate="print"/>
          <a:srcRect l="861" t="22280" r="61812" b="32360"/>
          <a:stretch>
            <a:fillRect/>
          </a:stretch>
        </p:blipFill>
        <p:spPr bwMode="auto">
          <a:xfrm>
            <a:off x="0" y="2924945"/>
            <a:ext cx="4788024" cy="3272826"/>
          </a:xfrm>
          <a:prstGeom prst="rect">
            <a:avLst/>
          </a:prstGeom>
          <a:noFill/>
          <a:ln w="9525">
            <a:noFill/>
            <a:miter lim="800000"/>
            <a:headEnd/>
            <a:tailEnd/>
          </a:ln>
        </p:spPr>
      </p:pic>
      <p:pic>
        <p:nvPicPr>
          <p:cNvPr id="63493" name="Picture 5"/>
          <p:cNvPicPr>
            <a:picLocks noChangeAspect="1" noChangeArrowheads="1"/>
          </p:cNvPicPr>
          <p:nvPr/>
        </p:nvPicPr>
        <p:blipFill>
          <a:blip r:embed="rId6" cstate="print"/>
          <a:srcRect l="861" t="22280" r="61812" b="33200"/>
          <a:stretch>
            <a:fillRect/>
          </a:stretch>
        </p:blipFill>
        <p:spPr bwMode="auto">
          <a:xfrm>
            <a:off x="4608683" y="3068960"/>
            <a:ext cx="4535317" cy="3042681"/>
          </a:xfrm>
          <a:prstGeom prst="rect">
            <a:avLst/>
          </a:prstGeom>
          <a:noFill/>
          <a:ln w="9525">
            <a:noFill/>
            <a:miter lim="800000"/>
            <a:headEnd/>
            <a:tailEnd/>
          </a:ln>
        </p:spPr>
      </p:pic>
      <p:sp>
        <p:nvSpPr>
          <p:cNvPr id="8" name="TextBox 7"/>
          <p:cNvSpPr txBox="1"/>
          <p:nvPr/>
        </p:nvSpPr>
        <p:spPr>
          <a:xfrm>
            <a:off x="179512" y="6309321"/>
            <a:ext cx="8964488" cy="538609"/>
          </a:xfrm>
          <a:prstGeom prst="rect">
            <a:avLst/>
          </a:prstGeom>
          <a:noFill/>
        </p:spPr>
        <p:txBody>
          <a:bodyPr wrap="square" rtlCol="0">
            <a:spAutoFit/>
          </a:bodyPr>
          <a:lstStyle/>
          <a:p>
            <a:r>
              <a:rPr lang="en-CA" sz="1100" b="1" dirty="0" smtClean="0"/>
              <a:t>Student ratings of food masculinity, healthiness and palatability, 2015   </a:t>
            </a:r>
            <a:r>
              <a:rPr lang="en-CA" sz="1100" dirty="0" smtClean="0"/>
              <a:t>http://stats.datalib.edina.ac.uk/sda/ </a:t>
            </a:r>
          </a:p>
          <a:p>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492"/>
                                        </p:tgtEl>
                                        <p:attrNameLst>
                                          <p:attrName>style.visibility</p:attrName>
                                        </p:attrNameLst>
                                      </p:cBhvr>
                                      <p:to>
                                        <p:strVal val="visible"/>
                                      </p:to>
                                    </p:set>
                                    <p:anim calcmode="lin" valueType="num">
                                      <p:cBhvr additive="base">
                                        <p:cTn id="13" dur="500" fill="hold"/>
                                        <p:tgtEl>
                                          <p:spTgt spid="63492"/>
                                        </p:tgtEl>
                                        <p:attrNameLst>
                                          <p:attrName>ppt_x</p:attrName>
                                        </p:attrNameLst>
                                      </p:cBhvr>
                                      <p:tavLst>
                                        <p:tav tm="0">
                                          <p:val>
                                            <p:strVal val="#ppt_x"/>
                                          </p:val>
                                        </p:tav>
                                        <p:tav tm="100000">
                                          <p:val>
                                            <p:strVal val="#ppt_x"/>
                                          </p:val>
                                        </p:tav>
                                      </p:tavLst>
                                    </p:anim>
                                    <p:anim calcmode="lin" valueType="num">
                                      <p:cBhvr additive="base">
                                        <p:cTn id="14"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3493"/>
                                        </p:tgtEl>
                                        <p:attrNameLst>
                                          <p:attrName>style.visibility</p:attrName>
                                        </p:attrNameLst>
                                      </p:cBhvr>
                                      <p:to>
                                        <p:strVal val="visible"/>
                                      </p:to>
                                    </p:set>
                                    <p:anim calcmode="lin" valueType="num">
                                      <p:cBhvr additive="base">
                                        <p:cTn id="19" dur="500" fill="hold"/>
                                        <p:tgtEl>
                                          <p:spTgt spid="63493"/>
                                        </p:tgtEl>
                                        <p:attrNameLst>
                                          <p:attrName>ppt_x</p:attrName>
                                        </p:attrNameLst>
                                      </p:cBhvr>
                                      <p:tavLst>
                                        <p:tav tm="0">
                                          <p:val>
                                            <p:strVal val="#ppt_x"/>
                                          </p:val>
                                        </p:tav>
                                        <p:tav tm="100000">
                                          <p:val>
                                            <p:strVal val="#ppt_x"/>
                                          </p:val>
                                        </p:tav>
                                      </p:tavLst>
                                    </p:anim>
                                    <p:anim calcmode="lin" valueType="num">
                                      <p:cBhvr additive="base">
                                        <p:cTn id="20" dur="500" fill="hold"/>
                                        <p:tgtEl>
                                          <p:spTgt spid="634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19604" t="9760" r="33618" b="35640"/>
          <a:stretch>
            <a:fillRect/>
          </a:stretch>
        </p:blipFill>
        <p:spPr bwMode="auto">
          <a:xfrm>
            <a:off x="683568" y="836712"/>
            <a:ext cx="7567613" cy="4968875"/>
          </a:xfrm>
          <a:prstGeom prst="rect">
            <a:avLst/>
          </a:prstGeom>
          <a:noFill/>
          <a:ln w="9525">
            <a:noFill/>
            <a:miter lim="800000"/>
            <a:headEnd/>
            <a:tailEnd/>
          </a:ln>
        </p:spPr>
      </p:pic>
      <p:sp>
        <p:nvSpPr>
          <p:cNvPr id="15363" name="TextBox 4"/>
          <p:cNvSpPr txBox="1">
            <a:spLocks noChangeArrowheads="1"/>
          </p:cNvSpPr>
          <p:nvPr/>
        </p:nvSpPr>
        <p:spPr bwMode="auto">
          <a:xfrm>
            <a:off x="1116013" y="5805488"/>
            <a:ext cx="3368675" cy="430212"/>
          </a:xfrm>
          <a:prstGeom prst="rect">
            <a:avLst/>
          </a:prstGeom>
          <a:noFill/>
          <a:ln w="9525">
            <a:noFill/>
            <a:miter lim="800000"/>
            <a:headEnd/>
            <a:tailEnd/>
          </a:ln>
        </p:spPr>
        <p:txBody>
          <a:bodyPr wrap="none">
            <a:spAutoFit/>
          </a:bodyPr>
          <a:lstStyle/>
          <a:p>
            <a:r>
              <a:rPr lang="en-CA" sz="1100"/>
              <a:t>Source: The homeless hub/ The picture isn’t pretty.</a:t>
            </a:r>
          </a:p>
          <a:p>
            <a:r>
              <a:rPr lang="en-CA" sz="1100"/>
              <a:t>http://homelesshub.ca/blog/picture-isnt-pretty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20078" t="13960" r="20425" b="10442"/>
          <a:stretch>
            <a:fillRect/>
          </a:stretch>
        </p:blipFill>
        <p:spPr bwMode="auto">
          <a:xfrm>
            <a:off x="684213" y="476250"/>
            <a:ext cx="7920037" cy="5661025"/>
          </a:xfrm>
          <a:prstGeom prst="rect">
            <a:avLst/>
          </a:prstGeom>
          <a:noFill/>
          <a:ln w="9525">
            <a:noFill/>
            <a:miter lim="800000"/>
            <a:headEnd/>
            <a:tailEnd/>
          </a:ln>
        </p:spPr>
      </p:pic>
      <p:sp>
        <p:nvSpPr>
          <p:cNvPr id="16387" name="TextBox 2"/>
          <p:cNvSpPr txBox="1">
            <a:spLocks noChangeArrowheads="1"/>
          </p:cNvSpPr>
          <p:nvPr/>
        </p:nvSpPr>
        <p:spPr bwMode="auto">
          <a:xfrm>
            <a:off x="900113" y="6308725"/>
            <a:ext cx="6302375" cy="261938"/>
          </a:xfrm>
          <a:prstGeom prst="rect">
            <a:avLst/>
          </a:prstGeom>
          <a:noFill/>
          <a:ln w="9525">
            <a:noFill/>
            <a:miter lim="800000"/>
            <a:headEnd/>
            <a:tailEnd/>
          </a:ln>
        </p:spPr>
        <p:txBody>
          <a:bodyPr wrap="none">
            <a:spAutoFit/>
          </a:bodyPr>
          <a:lstStyle/>
          <a:p>
            <a:r>
              <a:rPr lang="en-CA" sz="1100"/>
              <a:t>https://www.statista.com/chart/11296/existing-and-proposed-income-tax-rates-in-the-united-states/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l="20078" t="13960" r="20387" b="11281"/>
          <a:stretch>
            <a:fillRect/>
          </a:stretch>
        </p:blipFill>
        <p:spPr bwMode="auto">
          <a:xfrm>
            <a:off x="827584" y="548680"/>
            <a:ext cx="7777162" cy="5492750"/>
          </a:xfrm>
          <a:prstGeom prst="rect">
            <a:avLst/>
          </a:prstGeom>
          <a:noFill/>
          <a:ln w="9525">
            <a:noFill/>
            <a:miter lim="800000"/>
            <a:headEnd/>
            <a:tailEnd/>
          </a:ln>
        </p:spPr>
      </p:pic>
      <p:sp>
        <p:nvSpPr>
          <p:cNvPr id="17411" name="TextBox 2"/>
          <p:cNvSpPr txBox="1">
            <a:spLocks noChangeArrowheads="1"/>
          </p:cNvSpPr>
          <p:nvPr/>
        </p:nvSpPr>
        <p:spPr bwMode="auto">
          <a:xfrm>
            <a:off x="755650" y="6092825"/>
            <a:ext cx="7678738" cy="261938"/>
          </a:xfrm>
          <a:prstGeom prst="rect">
            <a:avLst/>
          </a:prstGeom>
          <a:noFill/>
          <a:ln w="9525">
            <a:noFill/>
            <a:miter lim="800000"/>
            <a:headEnd/>
            <a:tailEnd/>
          </a:ln>
        </p:spPr>
        <p:txBody>
          <a:bodyPr wrap="none">
            <a:spAutoFit/>
          </a:bodyPr>
          <a:lstStyle/>
          <a:p>
            <a:r>
              <a:rPr lang="en-CA" sz="1100"/>
              <a:t>https://www.statista.com/chart/11115/beer-poured-at-munich-oktoberfest-and-gross-revenue-generated-from-beer-sales/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2996952"/>
            <a:ext cx="1031051" cy="369332"/>
          </a:xfrm>
          <a:prstGeom prst="rect">
            <a:avLst/>
          </a:prstGeom>
          <a:noFill/>
        </p:spPr>
        <p:txBody>
          <a:bodyPr wrap="none" rtlCol="0">
            <a:spAutoFit/>
          </a:bodyPr>
          <a:lstStyle/>
          <a:p>
            <a:r>
              <a:rPr lang="en-GB" dirty="0" smtClean="0"/>
              <a:t>England</a:t>
            </a:r>
            <a:endParaRPr lang="en-GB" dirty="0"/>
          </a:p>
        </p:txBody>
      </p:sp>
      <p:sp>
        <p:nvSpPr>
          <p:cNvPr id="5" name="TextBox 4"/>
          <p:cNvSpPr txBox="1"/>
          <p:nvPr/>
        </p:nvSpPr>
        <p:spPr>
          <a:xfrm>
            <a:off x="4139952" y="4437112"/>
            <a:ext cx="817275" cy="369332"/>
          </a:xfrm>
          <a:prstGeom prst="rect">
            <a:avLst/>
          </a:prstGeom>
          <a:noFill/>
        </p:spPr>
        <p:txBody>
          <a:bodyPr wrap="none" rtlCol="0">
            <a:spAutoFit/>
          </a:bodyPr>
          <a:lstStyle/>
          <a:p>
            <a:r>
              <a:rPr lang="en-GB" dirty="0" smtClean="0"/>
              <a:t>Wales</a:t>
            </a:r>
            <a:endParaRPr lang="en-GB" dirty="0"/>
          </a:p>
        </p:txBody>
      </p:sp>
      <p:sp>
        <p:nvSpPr>
          <p:cNvPr id="7" name="TextBox 6"/>
          <p:cNvSpPr txBox="1"/>
          <p:nvPr/>
        </p:nvSpPr>
        <p:spPr>
          <a:xfrm>
            <a:off x="6948264" y="2636912"/>
            <a:ext cx="1082348" cy="369332"/>
          </a:xfrm>
          <a:prstGeom prst="rect">
            <a:avLst/>
          </a:prstGeom>
          <a:noFill/>
        </p:spPr>
        <p:txBody>
          <a:bodyPr wrap="none" rtlCol="0">
            <a:spAutoFit/>
          </a:bodyPr>
          <a:lstStyle/>
          <a:p>
            <a:r>
              <a:rPr lang="en-GB" dirty="0" smtClean="0"/>
              <a:t>Scotland</a:t>
            </a:r>
            <a:endParaRPr lang="en-GB" dirty="0"/>
          </a:p>
        </p:txBody>
      </p:sp>
      <p:sp>
        <p:nvSpPr>
          <p:cNvPr id="8" name="TextBox 7"/>
          <p:cNvSpPr txBox="1"/>
          <p:nvPr/>
        </p:nvSpPr>
        <p:spPr>
          <a:xfrm>
            <a:off x="4139952" y="6309320"/>
            <a:ext cx="4669676" cy="276999"/>
          </a:xfrm>
          <a:prstGeom prst="rect">
            <a:avLst/>
          </a:prstGeom>
          <a:noFill/>
        </p:spPr>
        <p:txBody>
          <a:bodyPr wrap="none" rtlCol="0">
            <a:spAutoFit/>
          </a:bodyPr>
          <a:lstStyle/>
          <a:p>
            <a:r>
              <a:rPr lang="en-GB" sz="1200" dirty="0"/>
              <a:t>Source: UK census, 2011 (1% sample microdata file) - merged file</a:t>
            </a:r>
          </a:p>
        </p:txBody>
      </p:sp>
      <p:sp>
        <p:nvSpPr>
          <p:cNvPr id="9" name="TextBox 8"/>
          <p:cNvSpPr txBox="1"/>
          <p:nvPr/>
        </p:nvSpPr>
        <p:spPr>
          <a:xfrm>
            <a:off x="179512" y="980728"/>
            <a:ext cx="3816763" cy="1354217"/>
          </a:xfrm>
          <a:prstGeom prst="rect">
            <a:avLst/>
          </a:prstGeom>
          <a:noFill/>
        </p:spPr>
        <p:txBody>
          <a:bodyPr wrap="square" rtlCol="0">
            <a:spAutoFit/>
          </a:bodyPr>
          <a:lstStyle/>
          <a:p>
            <a:r>
              <a:rPr lang="en-GB" sz="1600" dirty="0" smtClean="0"/>
              <a:t>Is </a:t>
            </a:r>
            <a:r>
              <a:rPr lang="en-GB" sz="1600" dirty="0"/>
              <a:t>there a relationship between </a:t>
            </a:r>
            <a:endParaRPr lang="en-GB" sz="1600" dirty="0" smtClean="0"/>
          </a:p>
          <a:p>
            <a:r>
              <a:rPr lang="en-GB" sz="1600" dirty="0" smtClean="0"/>
              <a:t>perceived </a:t>
            </a:r>
            <a:r>
              <a:rPr lang="en-GB" sz="1600" dirty="0"/>
              <a:t>health and social </a:t>
            </a:r>
            <a:endParaRPr lang="en-GB" sz="1600" dirty="0" smtClean="0"/>
          </a:p>
          <a:p>
            <a:r>
              <a:rPr lang="en-GB" sz="1600" dirty="0" smtClean="0"/>
              <a:t>grade </a:t>
            </a:r>
            <a:r>
              <a:rPr lang="en-GB" sz="1600" dirty="0"/>
              <a:t>in </a:t>
            </a:r>
            <a:r>
              <a:rPr lang="en-GB" sz="1600" dirty="0" smtClean="0"/>
              <a:t>the </a:t>
            </a:r>
            <a:r>
              <a:rPr lang="en-GB" sz="1600" dirty="0"/>
              <a:t>countries of Great </a:t>
            </a:r>
            <a:endParaRPr lang="en-GB" sz="1600" dirty="0" smtClean="0"/>
          </a:p>
          <a:p>
            <a:r>
              <a:rPr lang="en-GB" sz="1600" dirty="0" smtClean="0"/>
              <a:t>Britain</a:t>
            </a:r>
            <a:r>
              <a:rPr lang="en-GB" sz="1600" dirty="0"/>
              <a:t>?</a:t>
            </a:r>
          </a:p>
          <a:p>
            <a:endParaRPr lang="en-GB" dirty="0"/>
          </a:p>
        </p:txBody>
      </p:sp>
      <p:pic>
        <p:nvPicPr>
          <p:cNvPr id="10" name="Picture 9"/>
          <p:cNvPicPr>
            <a:picLocks noChangeAspect="1"/>
          </p:cNvPicPr>
          <p:nvPr/>
        </p:nvPicPr>
        <p:blipFill>
          <a:blip r:embed="rId3" cstate="print"/>
          <a:stretch>
            <a:fillRect/>
          </a:stretch>
        </p:blipFill>
        <p:spPr>
          <a:xfrm>
            <a:off x="323528" y="3429000"/>
            <a:ext cx="3068309" cy="3083943"/>
          </a:xfrm>
          <a:prstGeom prst="rect">
            <a:avLst/>
          </a:prstGeom>
        </p:spPr>
      </p:pic>
      <p:pic>
        <p:nvPicPr>
          <p:cNvPr id="11" name="Picture 10"/>
          <p:cNvPicPr>
            <a:picLocks noChangeAspect="1"/>
          </p:cNvPicPr>
          <p:nvPr/>
        </p:nvPicPr>
        <p:blipFill>
          <a:blip r:embed="rId4" cstate="print"/>
          <a:stretch>
            <a:fillRect/>
          </a:stretch>
        </p:blipFill>
        <p:spPr>
          <a:xfrm>
            <a:off x="2987825" y="1196753"/>
            <a:ext cx="3032060" cy="3024335"/>
          </a:xfrm>
          <a:prstGeom prst="rect">
            <a:avLst/>
          </a:prstGeom>
        </p:spPr>
      </p:pic>
      <p:pic>
        <p:nvPicPr>
          <p:cNvPr id="12" name="Picture 11"/>
          <p:cNvPicPr>
            <a:picLocks noChangeAspect="1"/>
          </p:cNvPicPr>
          <p:nvPr/>
        </p:nvPicPr>
        <p:blipFill>
          <a:blip r:embed="rId5" cstate="print"/>
          <a:stretch>
            <a:fillRect/>
          </a:stretch>
        </p:blipFill>
        <p:spPr>
          <a:xfrm>
            <a:off x="5917610" y="3068960"/>
            <a:ext cx="3074976" cy="3024336"/>
          </a:xfrm>
          <a:prstGeom prst="rect">
            <a:avLst/>
          </a:prstGeom>
        </p:spPr>
      </p:pic>
    </p:spTree>
    <p:extLst>
      <p:ext uri="{BB962C8B-B14F-4D97-AF65-F5344CB8AC3E}">
        <p14:creationId xmlns="" xmlns:p14="http://schemas.microsoft.com/office/powerpoint/2010/main" val="3316838686"/>
      </p:ext>
    </p:extLst>
  </p:cSld>
  <p:clrMapOvr>
    <a:masterClrMapping/>
  </p:clrMapOvr>
  <mc:AlternateContent xmlns:mc="http://schemas.openxmlformats.org/markup-compatibility/2006">
    <mc:Choice xmlns="" xmlns:p14="http://schemas.microsoft.com/office/powerpoint/2010/main" Requires="p14">
      <p:transition p14:dur="25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80">
                                          <p:stCondLst>
                                            <p:cond delay="0"/>
                                          </p:stCondLst>
                                        </p:cTn>
                                        <p:tgtEl>
                                          <p:spTgt spid="12"/>
                                        </p:tgtEl>
                                      </p:cBhvr>
                                    </p:animEffect>
                                    <p:anim calcmode="lin" valueType="num">
                                      <p:cBhvr>
                                        <p:cTn id="5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3" dur="26">
                                          <p:stCondLst>
                                            <p:cond delay="650"/>
                                          </p:stCondLst>
                                        </p:cTn>
                                        <p:tgtEl>
                                          <p:spTgt spid="12"/>
                                        </p:tgtEl>
                                      </p:cBhvr>
                                      <p:to x="100000" y="60000"/>
                                    </p:animScale>
                                    <p:animScale>
                                      <p:cBhvr>
                                        <p:cTn id="64" dur="166" decel="50000">
                                          <p:stCondLst>
                                            <p:cond delay="676"/>
                                          </p:stCondLst>
                                        </p:cTn>
                                        <p:tgtEl>
                                          <p:spTgt spid="12"/>
                                        </p:tgtEl>
                                      </p:cBhvr>
                                      <p:to x="100000" y="100000"/>
                                    </p:animScale>
                                    <p:animScale>
                                      <p:cBhvr>
                                        <p:cTn id="65" dur="26">
                                          <p:stCondLst>
                                            <p:cond delay="1312"/>
                                          </p:stCondLst>
                                        </p:cTn>
                                        <p:tgtEl>
                                          <p:spTgt spid="12"/>
                                        </p:tgtEl>
                                      </p:cBhvr>
                                      <p:to x="100000" y="80000"/>
                                    </p:animScale>
                                    <p:animScale>
                                      <p:cBhvr>
                                        <p:cTn id="66" dur="166" decel="50000">
                                          <p:stCondLst>
                                            <p:cond delay="1338"/>
                                          </p:stCondLst>
                                        </p:cTn>
                                        <p:tgtEl>
                                          <p:spTgt spid="12"/>
                                        </p:tgtEl>
                                      </p:cBhvr>
                                      <p:to x="100000" y="100000"/>
                                    </p:animScale>
                                    <p:animScale>
                                      <p:cBhvr>
                                        <p:cTn id="67" dur="26">
                                          <p:stCondLst>
                                            <p:cond delay="1642"/>
                                          </p:stCondLst>
                                        </p:cTn>
                                        <p:tgtEl>
                                          <p:spTgt spid="12"/>
                                        </p:tgtEl>
                                      </p:cBhvr>
                                      <p:to x="100000" y="90000"/>
                                    </p:animScale>
                                    <p:animScale>
                                      <p:cBhvr>
                                        <p:cTn id="68" dur="166" decel="50000">
                                          <p:stCondLst>
                                            <p:cond delay="1668"/>
                                          </p:stCondLst>
                                        </p:cTn>
                                        <p:tgtEl>
                                          <p:spTgt spid="12"/>
                                        </p:tgtEl>
                                      </p:cBhvr>
                                      <p:to x="100000" y="100000"/>
                                    </p:animScale>
                                    <p:animScale>
                                      <p:cBhvr>
                                        <p:cTn id="69" dur="26">
                                          <p:stCondLst>
                                            <p:cond delay="1808"/>
                                          </p:stCondLst>
                                        </p:cTn>
                                        <p:tgtEl>
                                          <p:spTgt spid="12"/>
                                        </p:tgtEl>
                                      </p:cBhvr>
                                      <p:to x="100000" y="95000"/>
                                    </p:animScale>
                                    <p:animScale>
                                      <p:cBhvr>
                                        <p:cTn id="70" dur="166" decel="50000">
                                          <p:stCondLst>
                                            <p:cond delay="1834"/>
                                          </p:stCondLst>
                                        </p:cTn>
                                        <p:tgtEl>
                                          <p:spTgt spid="12"/>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
                                            <p:txEl>
                                              <p:pRg st="0" end="0"/>
                                            </p:txEl>
                                          </p:spTgt>
                                        </p:tgtEl>
                                        <p:attrNameLst>
                                          <p:attrName>style.visibility</p:attrName>
                                        </p:attrNameLst>
                                      </p:cBhvr>
                                      <p:to>
                                        <p:strVal val="visible"/>
                                      </p:to>
                                    </p:set>
                                    <p:animEffect transition="in" filter="fade">
                                      <p:cBhvr>
                                        <p:cTn id="75" dur="2000"/>
                                        <p:tgtEl>
                                          <p:spTgt spid="9">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
                                            <p:txEl>
                                              <p:pRg st="1" end="1"/>
                                            </p:txEl>
                                          </p:spTgt>
                                        </p:tgtEl>
                                        <p:attrNameLst>
                                          <p:attrName>style.visibility</p:attrName>
                                        </p:attrNameLst>
                                      </p:cBhvr>
                                      <p:to>
                                        <p:strVal val="visible"/>
                                      </p:to>
                                    </p:set>
                                    <p:animEffect transition="in" filter="fade">
                                      <p:cBhvr>
                                        <p:cTn id="80" dur="2000"/>
                                        <p:tgtEl>
                                          <p:spTgt spid="9">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
                                            <p:txEl>
                                              <p:pRg st="2" end="2"/>
                                            </p:txEl>
                                          </p:spTgt>
                                        </p:tgtEl>
                                        <p:attrNameLst>
                                          <p:attrName>style.visibility</p:attrName>
                                        </p:attrNameLst>
                                      </p:cBhvr>
                                      <p:to>
                                        <p:strVal val="visible"/>
                                      </p:to>
                                    </p:set>
                                    <p:animEffect transition="in" filter="fade">
                                      <p:cBhvr>
                                        <p:cTn id="85" dur="2000"/>
                                        <p:tgtEl>
                                          <p:spTgt spid="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9">
                                            <p:txEl>
                                              <p:pRg st="3" end="3"/>
                                            </p:txEl>
                                          </p:spTgt>
                                        </p:tgtEl>
                                        <p:attrNameLst>
                                          <p:attrName>style.visibility</p:attrName>
                                        </p:attrNameLst>
                                      </p:cBhvr>
                                      <p:to>
                                        <p:strVal val="visible"/>
                                      </p:to>
                                    </p:set>
                                    <p:animEffect transition="in" filter="fade">
                                      <p:cBhvr>
                                        <p:cTn id="90"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CA" smtClean="0"/>
              <a:t>What are statistics?</a:t>
            </a:r>
          </a:p>
        </p:txBody>
      </p:sp>
      <p:sp>
        <p:nvSpPr>
          <p:cNvPr id="4099" name="Content Placeholder 2"/>
          <p:cNvSpPr>
            <a:spLocks noGrp="1"/>
          </p:cNvSpPr>
          <p:nvPr>
            <p:ph idx="1"/>
          </p:nvPr>
        </p:nvSpPr>
        <p:spPr/>
        <p:txBody>
          <a:bodyPr/>
          <a:lstStyle/>
          <a:p>
            <a:pPr eaLnBrk="1" hangingPunct="1"/>
            <a:r>
              <a:rPr lang="en-CA" i="1" dirty="0" smtClean="0"/>
              <a:t>Descriptive statistics </a:t>
            </a:r>
            <a:r>
              <a:rPr lang="en-CA" dirty="0" smtClean="0"/>
              <a:t>provide simple summaries about the sample and about the observations that have been made. Such summaries may be either </a:t>
            </a:r>
            <a:r>
              <a:rPr lang="en-CA" dirty="0" smtClean="0">
                <a:solidFill>
                  <a:srgbClr val="00B0F0"/>
                </a:solidFill>
                <a:hlinkClick r:id="rId2" tooltip="Quantitative research"/>
              </a:rPr>
              <a:t>quantitative</a:t>
            </a:r>
            <a:r>
              <a:rPr lang="en-CA" dirty="0" smtClean="0"/>
              <a:t>, i.e. </a:t>
            </a:r>
            <a:r>
              <a:rPr lang="en-CA" dirty="0" smtClean="0">
                <a:hlinkClick r:id="rId3" tooltip="Summary statistics"/>
              </a:rPr>
              <a:t>summary statistics</a:t>
            </a:r>
            <a:r>
              <a:rPr lang="en-CA" dirty="0" smtClean="0"/>
              <a:t>, or visual, i.e. simple-to-understand graphs. </a:t>
            </a:r>
          </a:p>
        </p:txBody>
      </p:sp>
      <p:sp>
        <p:nvSpPr>
          <p:cNvPr id="4100" name="TextBox 3"/>
          <p:cNvSpPr txBox="1">
            <a:spLocks noChangeArrowheads="1"/>
          </p:cNvSpPr>
          <p:nvPr/>
        </p:nvSpPr>
        <p:spPr bwMode="auto">
          <a:xfrm>
            <a:off x="827088" y="6211888"/>
            <a:ext cx="6367462" cy="261937"/>
          </a:xfrm>
          <a:prstGeom prst="rect">
            <a:avLst/>
          </a:prstGeom>
          <a:noFill/>
          <a:ln w="9525">
            <a:noFill/>
            <a:miter lim="800000"/>
            <a:headEnd/>
            <a:tailEnd/>
          </a:ln>
        </p:spPr>
        <p:txBody>
          <a:bodyPr wrap="none">
            <a:spAutoFit/>
          </a:bodyPr>
          <a:lstStyle/>
          <a:p>
            <a:r>
              <a:rPr lang="en-CA" sz="1100"/>
              <a:t>Source: Marshall, Gordon/ A dictionary of sociology.  2</a:t>
            </a:r>
            <a:r>
              <a:rPr lang="en-CA" sz="1100" baseline="30000"/>
              <a:t>nd</a:t>
            </a:r>
            <a:r>
              <a:rPr lang="en-CA" sz="1100"/>
              <a:t> ed. Oxford: Oxford University Press, 1998.</a:t>
            </a:r>
            <a:endParaRPr lang="en-C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25747" t="19840" r="23696" b="10441"/>
          <a:stretch>
            <a:fillRect/>
          </a:stretch>
        </p:blipFill>
        <p:spPr bwMode="auto">
          <a:xfrm>
            <a:off x="539552" y="188640"/>
            <a:ext cx="7704856" cy="5976664"/>
          </a:xfrm>
          <a:prstGeom prst="rect">
            <a:avLst/>
          </a:prstGeom>
          <a:noFill/>
          <a:ln w="9525">
            <a:noFill/>
            <a:miter lim="800000"/>
            <a:headEnd/>
            <a:tailEnd/>
          </a:ln>
        </p:spPr>
      </p:pic>
      <p:sp>
        <p:nvSpPr>
          <p:cNvPr id="3" name="TextBox 2"/>
          <p:cNvSpPr txBox="1"/>
          <p:nvPr/>
        </p:nvSpPr>
        <p:spPr>
          <a:xfrm>
            <a:off x="395536" y="6237312"/>
            <a:ext cx="8300670" cy="261610"/>
          </a:xfrm>
          <a:prstGeom prst="rect">
            <a:avLst/>
          </a:prstGeom>
          <a:noFill/>
        </p:spPr>
        <p:txBody>
          <a:bodyPr wrap="none" rtlCol="0">
            <a:spAutoFit/>
          </a:bodyPr>
          <a:lstStyle/>
          <a:p>
            <a:r>
              <a:rPr lang="en-CA" sz="1100" dirty="0" smtClean="0"/>
              <a:t>http://www12.statcan.gc.ca/census-recensement/2011/geo/map-carte/pdf/thematic/LANG/2011-98313-005-535-013-17-01-eng.pdf</a:t>
            </a:r>
            <a:endParaRPr lang="en-CA" sz="11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rmAutofit/>
          </a:bodyPr>
          <a:lstStyle/>
          <a:p>
            <a:r>
              <a:rPr lang="en-CA" sz="3600" dirty="0" smtClean="0"/>
              <a:t>Selected tips for evaluation visualisations:</a:t>
            </a:r>
            <a:endParaRPr lang="en-CA" sz="3600" dirty="0"/>
          </a:p>
        </p:txBody>
      </p:sp>
      <p:sp>
        <p:nvSpPr>
          <p:cNvPr id="3" name="Content Placeholder 2"/>
          <p:cNvSpPr>
            <a:spLocks noGrp="1"/>
          </p:cNvSpPr>
          <p:nvPr>
            <p:ph idx="1"/>
          </p:nvPr>
        </p:nvSpPr>
        <p:spPr>
          <a:xfrm>
            <a:off x="467544" y="2204864"/>
            <a:ext cx="8229600" cy="3949899"/>
          </a:xfrm>
        </p:spPr>
        <p:txBody>
          <a:bodyPr/>
          <a:lstStyle/>
          <a:p>
            <a:r>
              <a:rPr lang="en-CA" sz="2000" dirty="0" smtClean="0"/>
              <a:t>Source of data should be clearly labelled</a:t>
            </a:r>
          </a:p>
          <a:p>
            <a:r>
              <a:rPr lang="en-CA" sz="2000" dirty="0" smtClean="0"/>
              <a:t>Are numbers accurately labelled? What about interpolations and/or extrapolations?</a:t>
            </a:r>
          </a:p>
          <a:p>
            <a:r>
              <a:rPr lang="en-CA" sz="2000" dirty="0" smtClean="0"/>
              <a:t>Pie charts should </a:t>
            </a:r>
            <a:r>
              <a:rPr lang="en-CA" sz="2000" dirty="0" smtClean="0"/>
              <a:t>be based on </a:t>
            </a:r>
            <a:r>
              <a:rPr lang="en-CA" sz="2000" dirty="0" smtClean="0"/>
              <a:t>percentages, fractions, ratios, or decimals, but not amounts</a:t>
            </a:r>
          </a:p>
          <a:p>
            <a:r>
              <a:rPr lang="en-CA" sz="2000" dirty="0" smtClean="0"/>
              <a:t>Left-right and up-down orientation should follow conventions of your audience</a:t>
            </a:r>
          </a:p>
          <a:p>
            <a:r>
              <a:rPr lang="en-CA" sz="2000" dirty="0" smtClean="0"/>
              <a:t>XY charts should start at zero (or below where appropriate</a:t>
            </a:r>
          </a:p>
          <a:p>
            <a:r>
              <a:rPr lang="en-CA" sz="2000" dirty="0" smtClean="0"/>
              <a:t>Scale divisions should be the same size</a:t>
            </a:r>
          </a:p>
          <a:p>
            <a:r>
              <a:rPr lang="en-CA" sz="2000" dirty="0" smtClean="0"/>
              <a:t>Type of measurement and unit of measure should be clear</a:t>
            </a:r>
          </a:p>
          <a:p>
            <a:endParaRPr lang="en-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9552" y="1772816"/>
            <a:ext cx="8229600" cy="1143000"/>
          </a:xfrm>
        </p:spPr>
        <p:txBody>
          <a:bodyPr/>
          <a:lstStyle/>
          <a:p>
            <a:pPr eaLnBrk="1" hangingPunct="1"/>
            <a:r>
              <a:rPr lang="en-CA" dirty="0" smtClean="0"/>
              <a:t>C: The analysis</a:t>
            </a:r>
          </a:p>
        </p:txBody>
      </p:sp>
      <p:sp>
        <p:nvSpPr>
          <p:cNvPr id="18435" name="Content Placeholder 2"/>
          <p:cNvSpPr>
            <a:spLocks noGrp="1"/>
          </p:cNvSpPr>
          <p:nvPr>
            <p:ph idx="1"/>
          </p:nvPr>
        </p:nvSpPr>
        <p:spPr>
          <a:xfrm>
            <a:off x="467544" y="3140968"/>
            <a:ext cx="8229600" cy="2952328"/>
          </a:xfrm>
        </p:spPr>
        <p:txBody>
          <a:bodyPr/>
          <a:lstStyle/>
          <a:p>
            <a:pPr eaLnBrk="1" hangingPunct="1"/>
            <a:r>
              <a:rPr lang="en-CA" dirty="0" smtClean="0"/>
              <a:t>Are the statistics first-hand, or post-processed? May there have been mistakes in the post-processing?</a:t>
            </a:r>
          </a:p>
          <a:p>
            <a:pPr eaLnBrk="1" hangingPunct="1"/>
            <a:r>
              <a:rPr lang="en-CA" dirty="0" smtClean="0"/>
              <a:t>When the statistics are rates, ratios, percentages, proportions, what’s in the denominator is as important as what’s in the numerator</a:t>
            </a:r>
          </a:p>
          <a:p>
            <a:pPr eaLnBrk="1" hangingPunct="1"/>
            <a:r>
              <a:rPr lang="en-CA" dirty="0" smtClean="0"/>
              <a:t>Are variable relationships logical?</a:t>
            </a:r>
          </a:p>
          <a:p>
            <a:pPr eaLnBrk="1" hangingPunct="1"/>
            <a:endParaRPr lang="en-CA" dirty="0" smtClean="0"/>
          </a:p>
          <a:p>
            <a:pPr eaLnBrk="1" hangingPunct="1"/>
            <a:endParaRPr lang="en-CA"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l="10938" t="11459" r="3125" b="8333"/>
          <a:stretch>
            <a:fillRect/>
          </a:stretch>
        </p:blipFill>
        <p:spPr bwMode="auto">
          <a:xfrm>
            <a:off x="304800" y="381000"/>
            <a:ext cx="8443664" cy="5977815"/>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l="27344" t="60416" r="13281" b="30208"/>
          <a:stretch>
            <a:fillRect/>
          </a:stretch>
        </p:blipFill>
        <p:spPr bwMode="auto">
          <a:xfrm>
            <a:off x="304800" y="3581400"/>
            <a:ext cx="8458200" cy="1524000"/>
          </a:xfrm>
          <a:prstGeom prst="rect">
            <a:avLst/>
          </a:prstGeom>
          <a:noFill/>
          <a:ln w="9525">
            <a:solidFill>
              <a:schemeClr val="tx1"/>
            </a:solidFill>
            <a:miter lim="800000"/>
            <a:headEnd/>
            <a:tailEnd/>
          </a:ln>
        </p:spPr>
      </p:pic>
      <p:sp>
        <p:nvSpPr>
          <p:cNvPr id="4" name="TextBox 3"/>
          <p:cNvSpPr txBox="1"/>
          <p:nvPr/>
        </p:nvSpPr>
        <p:spPr>
          <a:xfrm>
            <a:off x="467544" y="6453336"/>
            <a:ext cx="1999265" cy="261610"/>
          </a:xfrm>
          <a:prstGeom prst="rect">
            <a:avLst/>
          </a:prstGeom>
          <a:noFill/>
        </p:spPr>
        <p:txBody>
          <a:bodyPr wrap="none" rtlCol="0">
            <a:spAutoFit/>
          </a:bodyPr>
          <a:lstStyle/>
          <a:p>
            <a:r>
              <a:rPr lang="en-CA" sz="1100" dirty="0" smtClean="0"/>
              <a:t>http://www.nationmaster.com</a:t>
            </a:r>
            <a:endParaRPr lang="en-CA"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l="20078" t="13960" r="20387" b="11281"/>
          <a:stretch>
            <a:fillRect/>
          </a:stretch>
        </p:blipFill>
        <p:spPr bwMode="auto">
          <a:xfrm>
            <a:off x="827088" y="333375"/>
            <a:ext cx="7646987" cy="5399088"/>
          </a:xfrm>
          <a:prstGeom prst="rect">
            <a:avLst/>
          </a:prstGeom>
          <a:noFill/>
          <a:ln w="9525">
            <a:noFill/>
            <a:miter lim="800000"/>
            <a:headEnd/>
            <a:tailEnd/>
          </a:ln>
        </p:spPr>
      </p:pic>
      <p:sp>
        <p:nvSpPr>
          <p:cNvPr id="21507" name="TextBox 4"/>
          <p:cNvSpPr txBox="1">
            <a:spLocks noChangeArrowheads="1"/>
          </p:cNvSpPr>
          <p:nvPr/>
        </p:nvSpPr>
        <p:spPr bwMode="auto">
          <a:xfrm>
            <a:off x="827088" y="6092825"/>
            <a:ext cx="6330950" cy="261938"/>
          </a:xfrm>
          <a:prstGeom prst="rect">
            <a:avLst/>
          </a:prstGeom>
          <a:noFill/>
          <a:ln w="9525">
            <a:noFill/>
            <a:miter lim="800000"/>
            <a:headEnd/>
            <a:tailEnd/>
          </a:ln>
        </p:spPr>
        <p:txBody>
          <a:bodyPr wrap="none">
            <a:spAutoFit/>
          </a:bodyPr>
          <a:lstStyle/>
          <a:p>
            <a:r>
              <a:rPr lang="en-CA" sz="1100"/>
              <a:t>https://www.statista.com/chart/11135/top-10-governmental-contributors-to-the-budget-of-the-unhcr/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l="20078" t="13960" r="20468" b="10442"/>
          <a:stretch>
            <a:fillRect/>
          </a:stretch>
        </p:blipFill>
        <p:spPr bwMode="auto">
          <a:xfrm>
            <a:off x="899592" y="620688"/>
            <a:ext cx="7776343" cy="5562600"/>
          </a:xfrm>
          <a:prstGeom prst="rect">
            <a:avLst/>
          </a:prstGeom>
          <a:noFill/>
          <a:ln w="9525">
            <a:noFill/>
            <a:miter lim="800000"/>
            <a:headEnd/>
            <a:tailEnd/>
          </a:ln>
        </p:spPr>
      </p:pic>
      <p:sp>
        <p:nvSpPr>
          <p:cNvPr id="22531" name="TextBox 4"/>
          <p:cNvSpPr txBox="1">
            <a:spLocks noChangeArrowheads="1"/>
          </p:cNvSpPr>
          <p:nvPr/>
        </p:nvSpPr>
        <p:spPr bwMode="auto">
          <a:xfrm>
            <a:off x="755650" y="6237288"/>
            <a:ext cx="6357938" cy="261937"/>
          </a:xfrm>
          <a:prstGeom prst="rect">
            <a:avLst/>
          </a:prstGeom>
          <a:noFill/>
          <a:ln w="9525">
            <a:noFill/>
            <a:miter lim="800000"/>
            <a:headEnd/>
            <a:tailEnd/>
          </a:ln>
        </p:spPr>
        <p:txBody>
          <a:bodyPr wrap="none">
            <a:spAutoFit/>
          </a:bodyPr>
          <a:lstStyle/>
          <a:p>
            <a:r>
              <a:rPr lang="en-CA" sz="1100"/>
              <a:t>https://www.statista.com/chart/11127/countries-with-the-highest-per-capita-donations-for-the-unhcr/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l="20000" t="13881" r="20000" b="10001"/>
          <a:stretch>
            <a:fillRect/>
          </a:stretch>
        </p:blipFill>
        <p:spPr bwMode="auto">
          <a:xfrm>
            <a:off x="684213" y="476250"/>
            <a:ext cx="7954962" cy="5678488"/>
          </a:xfrm>
          <a:prstGeom prst="rect">
            <a:avLst/>
          </a:prstGeom>
          <a:noFill/>
          <a:ln w="9525">
            <a:noFill/>
            <a:miter lim="800000"/>
            <a:headEnd/>
            <a:tailEnd/>
          </a:ln>
        </p:spPr>
      </p:pic>
      <p:sp>
        <p:nvSpPr>
          <p:cNvPr id="23555" name="TextBox 5"/>
          <p:cNvSpPr txBox="1">
            <a:spLocks noChangeArrowheads="1"/>
          </p:cNvSpPr>
          <p:nvPr/>
        </p:nvSpPr>
        <p:spPr bwMode="auto">
          <a:xfrm>
            <a:off x="684213" y="6308725"/>
            <a:ext cx="5303837" cy="261938"/>
          </a:xfrm>
          <a:prstGeom prst="rect">
            <a:avLst/>
          </a:prstGeom>
          <a:noFill/>
          <a:ln w="9525">
            <a:noFill/>
            <a:miter lim="800000"/>
            <a:headEnd/>
            <a:tailEnd/>
          </a:ln>
        </p:spPr>
        <p:txBody>
          <a:bodyPr wrap="none">
            <a:spAutoFit/>
          </a:bodyPr>
          <a:lstStyle/>
          <a:p>
            <a:r>
              <a:rPr lang="en-CA" sz="1100"/>
              <a:t>https://www.statista.com/chart/11096/racial-wealth-inequality-is-rampant-in-the-us/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cstate="print"/>
          <a:srcRect l="6250" t="27083" r="6250" b="10417"/>
          <a:stretch>
            <a:fillRect/>
          </a:stretch>
        </p:blipFill>
        <p:spPr bwMode="auto">
          <a:xfrm>
            <a:off x="381000" y="1219200"/>
            <a:ext cx="8534400" cy="4572000"/>
          </a:xfrm>
          <a:prstGeom prst="rect">
            <a:avLst/>
          </a:prstGeom>
          <a:noFill/>
          <a:ln w="9525">
            <a:noFill/>
            <a:miter lim="800000"/>
            <a:headEnd/>
            <a:tailEnd/>
          </a:ln>
        </p:spPr>
      </p:pic>
      <p:sp>
        <p:nvSpPr>
          <p:cNvPr id="1028" name="Text Box 3"/>
          <p:cNvSpPr txBox="1">
            <a:spLocks noChangeArrowheads="1"/>
          </p:cNvSpPr>
          <p:nvPr/>
        </p:nvSpPr>
        <p:spPr bwMode="auto">
          <a:xfrm>
            <a:off x="539552" y="908720"/>
            <a:ext cx="4450898" cy="369332"/>
          </a:xfrm>
          <a:prstGeom prst="rect">
            <a:avLst/>
          </a:prstGeom>
          <a:noFill/>
          <a:ln w="9525">
            <a:noFill/>
            <a:miter lim="800000"/>
            <a:headEnd/>
            <a:tailEnd/>
          </a:ln>
        </p:spPr>
        <p:txBody>
          <a:bodyPr wrap="none">
            <a:spAutoFit/>
          </a:bodyPr>
          <a:lstStyle/>
          <a:p>
            <a:pPr algn="l"/>
            <a:r>
              <a:rPr lang="en-US" dirty="0">
                <a:solidFill>
                  <a:srgbClr val="FF0000"/>
                </a:solidFill>
              </a:rPr>
              <a:t>Here’s what the academic called the table</a:t>
            </a:r>
            <a:endParaRPr lang="en-CA" dirty="0">
              <a:solidFill>
                <a:srgbClr val="FF0000"/>
              </a:solidFill>
            </a:endParaRPr>
          </a:p>
        </p:txBody>
      </p:sp>
      <p:sp>
        <p:nvSpPr>
          <p:cNvPr id="1029" name="Text Box 4"/>
          <p:cNvSpPr txBox="1">
            <a:spLocks noChangeArrowheads="1"/>
          </p:cNvSpPr>
          <p:nvPr/>
        </p:nvSpPr>
        <p:spPr bwMode="auto">
          <a:xfrm>
            <a:off x="517525" y="5756275"/>
            <a:ext cx="184150" cy="457200"/>
          </a:xfrm>
          <a:prstGeom prst="rect">
            <a:avLst/>
          </a:prstGeom>
          <a:noFill/>
          <a:ln w="9525">
            <a:noFill/>
            <a:miter lim="800000"/>
            <a:headEnd/>
            <a:tailEnd/>
          </a:ln>
        </p:spPr>
        <p:txBody>
          <a:bodyPr wrap="none">
            <a:spAutoFit/>
          </a:bodyPr>
          <a:lstStyle/>
          <a:p>
            <a:endParaRPr lang="en-US"/>
          </a:p>
        </p:txBody>
      </p:sp>
      <p:graphicFrame>
        <p:nvGraphicFramePr>
          <p:cNvPr id="1026" name="Object 5"/>
          <p:cNvGraphicFramePr>
            <a:graphicFrameLocks noChangeAspect="1"/>
          </p:cNvGraphicFramePr>
          <p:nvPr/>
        </p:nvGraphicFramePr>
        <p:xfrm>
          <a:off x="539552" y="5949280"/>
          <a:ext cx="5867400" cy="342900"/>
        </p:xfrm>
        <a:graphic>
          <a:graphicData uri="http://schemas.openxmlformats.org/presentationml/2006/ole">
            <p:oleObj spid="_x0000_s138242" name="Worksheet" r:id="rId4" imgW="5276160" imgH="405000" progId="Excel.Sheet.8">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6250" t="26042" r="8594" b="16667"/>
          <a:stretch>
            <a:fillRect/>
          </a:stretch>
        </p:blipFill>
        <p:spPr bwMode="auto">
          <a:xfrm>
            <a:off x="304800" y="1676400"/>
            <a:ext cx="8305800" cy="4191000"/>
          </a:xfrm>
          <a:prstGeom prst="rect">
            <a:avLst/>
          </a:prstGeom>
          <a:noFill/>
          <a:ln w="9525">
            <a:noFill/>
            <a:miter lim="800000"/>
            <a:headEnd/>
            <a:tailEnd/>
          </a:ln>
        </p:spPr>
      </p:pic>
      <p:sp>
        <p:nvSpPr>
          <p:cNvPr id="18435" name="Text Box 3"/>
          <p:cNvSpPr txBox="1">
            <a:spLocks noChangeArrowheads="1"/>
          </p:cNvSpPr>
          <p:nvPr/>
        </p:nvSpPr>
        <p:spPr bwMode="auto">
          <a:xfrm>
            <a:off x="467544" y="980728"/>
            <a:ext cx="8129588" cy="646331"/>
          </a:xfrm>
          <a:prstGeom prst="rect">
            <a:avLst/>
          </a:prstGeom>
          <a:noFill/>
          <a:ln w="9525">
            <a:noFill/>
            <a:miter lim="800000"/>
            <a:headEnd/>
            <a:tailEnd/>
          </a:ln>
        </p:spPr>
        <p:txBody>
          <a:bodyPr>
            <a:spAutoFit/>
          </a:bodyPr>
          <a:lstStyle/>
          <a:p>
            <a:pPr algn="l"/>
            <a:r>
              <a:rPr lang="en-US" dirty="0">
                <a:solidFill>
                  <a:srgbClr val="FF0000"/>
                </a:solidFill>
              </a:rPr>
              <a:t>And this is what the original Statistics Canada publication called </a:t>
            </a:r>
          </a:p>
          <a:p>
            <a:pPr algn="l"/>
            <a:r>
              <a:rPr lang="en-US" dirty="0">
                <a:solidFill>
                  <a:srgbClr val="FF0000"/>
                </a:solidFill>
              </a:rPr>
              <a:t>the same table: </a:t>
            </a:r>
            <a:endParaRPr lang="en-CA" dirty="0">
              <a:solidFill>
                <a:srgbClr val="FF0000"/>
              </a:solidFill>
            </a:endParaRPr>
          </a:p>
        </p:txBody>
      </p:sp>
      <p:sp>
        <p:nvSpPr>
          <p:cNvPr id="18437" name="Text Box 5"/>
          <p:cNvSpPr txBox="1">
            <a:spLocks noChangeArrowheads="1"/>
          </p:cNvSpPr>
          <p:nvPr/>
        </p:nvSpPr>
        <p:spPr bwMode="auto">
          <a:xfrm>
            <a:off x="304800" y="5867400"/>
            <a:ext cx="4627240" cy="261610"/>
          </a:xfrm>
          <a:prstGeom prst="rect">
            <a:avLst/>
          </a:prstGeom>
          <a:noFill/>
          <a:ln w="9525">
            <a:noFill/>
            <a:miter lim="800000"/>
            <a:headEnd/>
            <a:tailEnd/>
          </a:ln>
        </p:spPr>
        <p:txBody>
          <a:bodyPr wrap="square">
            <a:spAutoFit/>
          </a:bodyPr>
          <a:lstStyle/>
          <a:p>
            <a:r>
              <a:rPr lang="en-US" sz="1100" dirty="0"/>
              <a:t>Source: Women in Canada. STC cat no. 89-503, pl. 116</a:t>
            </a:r>
            <a:endParaRPr lang="en-CA" sz="11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1143000"/>
          </a:xfrm>
        </p:spPr>
        <p:txBody>
          <a:bodyPr>
            <a:normAutofit/>
          </a:bodyPr>
          <a:lstStyle/>
          <a:p>
            <a:r>
              <a:rPr lang="en-US" sz="3200" b="1" i="1" dirty="0" smtClean="0"/>
              <a:t>Employment rate and participation rate are not the same thing:</a:t>
            </a:r>
            <a:endParaRPr lang="en-CA" sz="3200" dirty="0"/>
          </a:p>
        </p:txBody>
      </p:sp>
      <p:pic>
        <p:nvPicPr>
          <p:cNvPr id="140290" name="Picture 2"/>
          <p:cNvPicPr>
            <a:picLocks noGrp="1" noChangeAspect="1" noChangeArrowheads="1"/>
          </p:cNvPicPr>
          <p:nvPr>
            <p:ph idx="1"/>
          </p:nvPr>
        </p:nvPicPr>
        <p:blipFill>
          <a:blip r:embed="rId2" cstate="print"/>
          <a:srcRect l="32493" t="53815" r="23782" b="31834"/>
          <a:stretch>
            <a:fillRect/>
          </a:stretch>
        </p:blipFill>
        <p:spPr bwMode="auto">
          <a:xfrm>
            <a:off x="611560" y="4581128"/>
            <a:ext cx="6630737" cy="1224136"/>
          </a:xfrm>
          <a:prstGeom prst="rect">
            <a:avLst/>
          </a:prstGeom>
          <a:noFill/>
          <a:ln w="9525">
            <a:noFill/>
            <a:miter lim="800000"/>
            <a:headEnd/>
            <a:tailEnd/>
          </a:ln>
        </p:spPr>
      </p:pic>
      <p:sp>
        <p:nvSpPr>
          <p:cNvPr id="5" name="TextBox 4"/>
          <p:cNvSpPr txBox="1"/>
          <p:nvPr/>
        </p:nvSpPr>
        <p:spPr>
          <a:xfrm>
            <a:off x="827584" y="5877272"/>
            <a:ext cx="5081840" cy="261610"/>
          </a:xfrm>
          <a:prstGeom prst="rect">
            <a:avLst/>
          </a:prstGeom>
          <a:noFill/>
        </p:spPr>
        <p:txBody>
          <a:bodyPr wrap="none" rtlCol="0">
            <a:spAutoFit/>
          </a:bodyPr>
          <a:lstStyle/>
          <a:p>
            <a:r>
              <a:rPr lang="en-CA" sz="1100" dirty="0" smtClean="0"/>
              <a:t>http://www12.statcan.gc.ca/census-recensement/2006/ref/dict/pop108-eng.cfm</a:t>
            </a:r>
            <a:endParaRPr lang="en-CA" sz="1100" dirty="0"/>
          </a:p>
        </p:txBody>
      </p:sp>
      <p:pic>
        <p:nvPicPr>
          <p:cNvPr id="140291" name="Picture 3"/>
          <p:cNvPicPr>
            <a:picLocks noChangeAspect="1" noChangeArrowheads="1"/>
          </p:cNvPicPr>
          <p:nvPr/>
        </p:nvPicPr>
        <p:blipFill>
          <a:blip r:embed="rId3" cstate="print">
            <a:lum contrast="40000"/>
          </a:blip>
          <a:srcRect l="32518" t="53360" r="25903" b="32360"/>
          <a:stretch>
            <a:fillRect/>
          </a:stretch>
        </p:blipFill>
        <p:spPr bwMode="auto">
          <a:xfrm>
            <a:off x="755576" y="2564904"/>
            <a:ext cx="6336704" cy="1224136"/>
          </a:xfrm>
          <a:prstGeom prst="rect">
            <a:avLst/>
          </a:prstGeom>
          <a:noFill/>
          <a:ln w="9525">
            <a:noFill/>
            <a:miter lim="800000"/>
            <a:headEnd/>
            <a:tailEnd/>
          </a:ln>
        </p:spPr>
      </p:pic>
      <p:sp>
        <p:nvSpPr>
          <p:cNvPr id="7" name="TextBox 6"/>
          <p:cNvSpPr txBox="1"/>
          <p:nvPr/>
        </p:nvSpPr>
        <p:spPr>
          <a:xfrm>
            <a:off x="827584" y="3789040"/>
            <a:ext cx="5081840" cy="261610"/>
          </a:xfrm>
          <a:prstGeom prst="rect">
            <a:avLst/>
          </a:prstGeom>
          <a:noFill/>
        </p:spPr>
        <p:txBody>
          <a:bodyPr wrap="none" rtlCol="0">
            <a:spAutoFit/>
          </a:bodyPr>
          <a:lstStyle/>
          <a:p>
            <a:r>
              <a:rPr lang="en-CA" sz="1100" dirty="0" smtClean="0"/>
              <a:t>http://www12.statcan.gc.ca/census-recensement/2006/ref/dict/pop029-eng.cfm</a:t>
            </a:r>
            <a:endParaRPr lang="en-CA"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CA" sz="4000" dirty="0" smtClean="0"/>
              <a:t>What are statistics (cont’d)</a:t>
            </a:r>
          </a:p>
        </p:txBody>
      </p:sp>
      <p:sp>
        <p:nvSpPr>
          <p:cNvPr id="5123" name="Content Placeholder 2"/>
          <p:cNvSpPr>
            <a:spLocks noGrp="1"/>
          </p:cNvSpPr>
          <p:nvPr>
            <p:ph idx="1"/>
          </p:nvPr>
        </p:nvSpPr>
        <p:spPr/>
        <p:txBody>
          <a:bodyPr/>
          <a:lstStyle/>
          <a:p>
            <a:r>
              <a:rPr lang="en-CA" i="1" dirty="0" smtClean="0"/>
              <a:t>Inferential statistics </a:t>
            </a:r>
            <a:r>
              <a:rPr lang="en-CA" dirty="0" smtClean="0"/>
              <a:t>[are] statistics which permit the researcher to demonstrate the probability that the results deriving from a sample are likely to be found in the population from which the same has been drawn.</a:t>
            </a:r>
          </a:p>
        </p:txBody>
      </p:sp>
      <p:sp>
        <p:nvSpPr>
          <p:cNvPr id="5124" name="TextBox 3"/>
          <p:cNvSpPr txBox="1">
            <a:spLocks noChangeArrowheads="1"/>
          </p:cNvSpPr>
          <p:nvPr/>
        </p:nvSpPr>
        <p:spPr bwMode="auto">
          <a:xfrm>
            <a:off x="755650" y="5949950"/>
            <a:ext cx="6367463" cy="260350"/>
          </a:xfrm>
          <a:prstGeom prst="rect">
            <a:avLst/>
          </a:prstGeom>
          <a:noFill/>
          <a:ln w="9525">
            <a:noFill/>
            <a:miter lim="800000"/>
            <a:headEnd/>
            <a:tailEnd/>
          </a:ln>
        </p:spPr>
        <p:txBody>
          <a:bodyPr wrap="none">
            <a:spAutoFit/>
          </a:bodyPr>
          <a:lstStyle/>
          <a:p>
            <a:r>
              <a:rPr lang="en-CA" sz="1100"/>
              <a:t>Source: Marshall, Gordon/ A dictionary of sociology.  2</a:t>
            </a:r>
            <a:r>
              <a:rPr lang="en-CA" sz="1100" baseline="30000"/>
              <a:t>nd</a:t>
            </a:r>
            <a:r>
              <a:rPr lang="en-CA" sz="1100"/>
              <a:t> ed. Oxford: Oxford University Press, 1998.</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CA" smtClean="0"/>
              <a:t>D: The data</a:t>
            </a:r>
          </a:p>
        </p:txBody>
      </p:sp>
      <p:sp>
        <p:nvSpPr>
          <p:cNvPr id="24579" name="Content Placeholder 2"/>
          <p:cNvSpPr>
            <a:spLocks noGrp="1"/>
          </p:cNvSpPr>
          <p:nvPr>
            <p:ph idx="1"/>
          </p:nvPr>
        </p:nvSpPr>
        <p:spPr/>
        <p:txBody>
          <a:bodyPr/>
          <a:lstStyle/>
          <a:p>
            <a:pPr eaLnBrk="1" hangingPunct="1"/>
            <a:r>
              <a:rPr lang="en-CA" dirty="0" smtClean="0"/>
              <a:t>What do you know about how the data were collected?</a:t>
            </a:r>
          </a:p>
          <a:p>
            <a:pPr lvl="1" eaLnBrk="1" hangingPunct="1"/>
            <a:r>
              <a:rPr lang="en-CA" dirty="0" smtClean="0"/>
              <a:t>From whom/what were they collected</a:t>
            </a:r>
          </a:p>
          <a:p>
            <a:pPr lvl="1" eaLnBrk="1" hangingPunct="1"/>
            <a:r>
              <a:rPr lang="en-CA" dirty="0" smtClean="0"/>
              <a:t>Was it a sample or a census (a 100% sample)</a:t>
            </a:r>
          </a:p>
          <a:p>
            <a:pPr lvl="1" eaLnBrk="1" hangingPunct="1"/>
            <a:r>
              <a:rPr lang="en-CA" dirty="0" smtClean="0"/>
              <a:t>How was the sample selected</a:t>
            </a:r>
          </a:p>
          <a:p>
            <a:pPr lvl="2" eaLnBrk="1" hangingPunct="1"/>
            <a:r>
              <a:rPr lang="en-CA" dirty="0" smtClean="0"/>
              <a:t>Representative sample: random sample, RDD</a:t>
            </a:r>
          </a:p>
          <a:p>
            <a:pPr lvl="2" eaLnBrk="1" hangingPunct="1"/>
            <a:r>
              <a:rPr lang="en-CA" dirty="0" smtClean="0"/>
              <a:t>Non-representative sample: walk-by poll, pre-compiled panel, self-selected sample</a:t>
            </a:r>
          </a:p>
          <a:p>
            <a:pPr lvl="1" eaLnBrk="1" hangingPunct="1"/>
            <a:r>
              <a:rPr lang="en-CA" dirty="0" smtClean="0"/>
              <a:t>How was/were the data collected, in what order were questions asked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536" y="1340768"/>
            <a:ext cx="8229600" cy="1156990"/>
          </a:xfrm>
        </p:spPr>
        <p:txBody>
          <a:bodyPr>
            <a:normAutofit fontScale="90000"/>
          </a:bodyPr>
          <a:lstStyle/>
          <a:p>
            <a:r>
              <a:rPr lang="en-CA" dirty="0" smtClean="0"/>
              <a:t>From whom/what/where were the data collected?</a:t>
            </a:r>
          </a:p>
        </p:txBody>
      </p:sp>
      <p:sp>
        <p:nvSpPr>
          <p:cNvPr id="25603" name="Content Placeholder 2"/>
          <p:cNvSpPr>
            <a:spLocks noGrp="1"/>
          </p:cNvSpPr>
          <p:nvPr>
            <p:ph idx="1"/>
          </p:nvPr>
        </p:nvSpPr>
        <p:spPr>
          <a:xfrm>
            <a:off x="395536" y="2924944"/>
            <a:ext cx="8229600" cy="3157811"/>
          </a:xfrm>
        </p:spPr>
        <p:txBody>
          <a:bodyPr/>
          <a:lstStyle/>
          <a:p>
            <a:r>
              <a:rPr lang="en-CA" sz="2000" dirty="0" err="1" smtClean="0"/>
              <a:t>Eg</a:t>
            </a:r>
            <a:r>
              <a:rPr lang="en-CA" sz="2000" dirty="0" smtClean="0"/>
              <a:t>: “The results are drawn from a survey of 16,542 adult citizens across 18 countries, including 11,799 Internet users, conducted for BBC World Service by the international polling firm </a:t>
            </a:r>
            <a:r>
              <a:rPr lang="en-CA" sz="2000" dirty="0" err="1" smtClean="0"/>
              <a:t>GlobeScan</a:t>
            </a:r>
            <a:r>
              <a:rPr lang="en-CA" sz="2000" dirty="0" smtClean="0"/>
              <a:t> and its research partners in each country. </a:t>
            </a:r>
            <a:r>
              <a:rPr lang="en-CA" sz="2000" dirty="0" err="1" smtClean="0"/>
              <a:t>GlobeScan</a:t>
            </a:r>
            <a:r>
              <a:rPr lang="en-CA" sz="2000" dirty="0" smtClean="0"/>
              <a:t> coordinated fieldwork, involving telephone and in-person interviews, between 13 January and 27 April 2017. In five of the 18 countries, the sample was limited to major urban areas. The margin of error per country ranges from +/- 2.9 to 3.9 percent.”</a:t>
            </a:r>
          </a:p>
        </p:txBody>
      </p:sp>
      <p:sp>
        <p:nvSpPr>
          <p:cNvPr id="4" name="TextBox 3"/>
          <p:cNvSpPr txBox="1"/>
          <p:nvPr/>
        </p:nvSpPr>
        <p:spPr>
          <a:xfrm>
            <a:off x="899592" y="5589240"/>
            <a:ext cx="4767652" cy="261610"/>
          </a:xfrm>
          <a:prstGeom prst="rect">
            <a:avLst/>
          </a:prstGeom>
          <a:noFill/>
        </p:spPr>
        <p:txBody>
          <a:bodyPr wrap="none" rtlCol="0">
            <a:spAutoFit/>
          </a:bodyPr>
          <a:lstStyle/>
          <a:p>
            <a:r>
              <a:rPr lang="en-CA" sz="1100" dirty="0" smtClean="0"/>
              <a:t>http://www.bbc.co.uk/mediacentre/latestnews/2017/bbc-world-service-poll</a:t>
            </a:r>
            <a:endParaRPr lang="en-CA" sz="11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l="19133" t="19000" r="40705" b="23041"/>
          <a:stretch>
            <a:fillRect/>
          </a:stretch>
        </p:blipFill>
        <p:spPr bwMode="auto">
          <a:xfrm>
            <a:off x="1403648" y="692696"/>
            <a:ext cx="6120680" cy="4968552"/>
          </a:xfrm>
          <a:prstGeom prst="rect">
            <a:avLst/>
          </a:prstGeom>
          <a:noFill/>
          <a:ln w="9525">
            <a:noFill/>
            <a:miter lim="800000"/>
            <a:headEnd/>
            <a:tailEnd/>
          </a:ln>
        </p:spPr>
      </p:pic>
      <p:sp>
        <p:nvSpPr>
          <p:cNvPr id="5" name="TextBox 4"/>
          <p:cNvSpPr txBox="1"/>
          <p:nvPr/>
        </p:nvSpPr>
        <p:spPr>
          <a:xfrm>
            <a:off x="1331640" y="5733256"/>
            <a:ext cx="4767652" cy="261610"/>
          </a:xfrm>
          <a:prstGeom prst="rect">
            <a:avLst/>
          </a:prstGeom>
          <a:noFill/>
        </p:spPr>
        <p:txBody>
          <a:bodyPr wrap="none" rtlCol="0">
            <a:spAutoFit/>
          </a:bodyPr>
          <a:lstStyle/>
          <a:p>
            <a:r>
              <a:rPr lang="en-CA" sz="1100" dirty="0" smtClean="0"/>
              <a:t>http://www.bbc.co.uk/mediacentre/latestnews/2017/bbc-world-service-poll</a:t>
            </a:r>
            <a:endParaRPr lang="en-CA" sz="11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l="20550" t="22360" r="17081" b="20000"/>
          <a:stretch>
            <a:fillRect/>
          </a:stretch>
        </p:blipFill>
        <p:spPr bwMode="auto">
          <a:xfrm>
            <a:off x="251520" y="332656"/>
            <a:ext cx="7632848" cy="3967908"/>
          </a:xfrm>
          <a:prstGeom prst="rect">
            <a:avLst/>
          </a:prstGeom>
          <a:noFill/>
          <a:ln w="9525">
            <a:noFill/>
            <a:miter lim="800000"/>
            <a:headEnd/>
            <a:tailEnd/>
          </a:ln>
        </p:spPr>
      </p:pic>
      <p:pic>
        <p:nvPicPr>
          <p:cNvPr id="54276" name="Picture 4"/>
          <p:cNvPicPr>
            <a:picLocks noChangeAspect="1" noChangeArrowheads="1"/>
          </p:cNvPicPr>
          <p:nvPr/>
        </p:nvPicPr>
        <p:blipFill>
          <a:blip r:embed="rId4" cstate="print"/>
          <a:srcRect l="20706" t="18920" r="16925" b="42440"/>
          <a:stretch>
            <a:fillRect/>
          </a:stretch>
        </p:blipFill>
        <p:spPr bwMode="auto">
          <a:xfrm>
            <a:off x="1403648" y="2996952"/>
            <a:ext cx="7232108" cy="2520280"/>
          </a:xfrm>
          <a:prstGeom prst="rect">
            <a:avLst/>
          </a:prstGeom>
          <a:noFill/>
          <a:ln w="9525">
            <a:noFill/>
            <a:miter lim="800000"/>
            <a:headEnd/>
            <a:tailEnd/>
          </a:ln>
        </p:spPr>
      </p:pic>
      <p:pic>
        <p:nvPicPr>
          <p:cNvPr id="54277" name="Picture 5"/>
          <p:cNvPicPr>
            <a:picLocks noChangeAspect="1" noChangeArrowheads="1"/>
          </p:cNvPicPr>
          <p:nvPr/>
        </p:nvPicPr>
        <p:blipFill>
          <a:blip r:embed="rId5" cstate="print"/>
          <a:srcRect l="21495" t="29920" r="17081" b="28080"/>
          <a:stretch>
            <a:fillRect/>
          </a:stretch>
        </p:blipFill>
        <p:spPr bwMode="auto">
          <a:xfrm>
            <a:off x="2411760" y="4149080"/>
            <a:ext cx="6480720" cy="24925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ppt_x"/>
                                          </p:val>
                                        </p:tav>
                                        <p:tav tm="100000">
                                          <p:val>
                                            <p:strVal val="#ppt_x"/>
                                          </p:val>
                                        </p:tav>
                                      </p:tavLst>
                                    </p:anim>
                                    <p:anim calcmode="lin" valueType="num">
                                      <p:cBhvr additive="base">
                                        <p:cTn id="14" dur="500" fill="hold"/>
                                        <p:tgtEl>
                                          <p:spTgt spid="54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l="18660" t="14800" r="29366" b="38161"/>
          <a:stretch>
            <a:fillRect/>
          </a:stretch>
        </p:blipFill>
        <p:spPr bwMode="auto">
          <a:xfrm>
            <a:off x="0" y="908720"/>
            <a:ext cx="6930770" cy="3528392"/>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l="20000" t="34040" r="18815" b="46640"/>
          <a:stretch>
            <a:fillRect/>
          </a:stretch>
        </p:blipFill>
        <p:spPr bwMode="auto">
          <a:xfrm>
            <a:off x="224886" y="4581128"/>
            <a:ext cx="8919114" cy="1584176"/>
          </a:xfrm>
          <a:prstGeom prst="rect">
            <a:avLst/>
          </a:prstGeom>
          <a:noFill/>
          <a:ln w="9525">
            <a:noFill/>
            <a:miter lim="800000"/>
            <a:headEnd/>
            <a:tailEnd/>
          </a:ln>
        </p:spPr>
      </p:pic>
      <p:sp>
        <p:nvSpPr>
          <p:cNvPr id="4" name="TextBox 3"/>
          <p:cNvSpPr txBox="1"/>
          <p:nvPr/>
        </p:nvSpPr>
        <p:spPr>
          <a:xfrm>
            <a:off x="395536" y="6309320"/>
            <a:ext cx="3143809" cy="261610"/>
          </a:xfrm>
          <a:prstGeom prst="rect">
            <a:avLst/>
          </a:prstGeom>
          <a:noFill/>
        </p:spPr>
        <p:txBody>
          <a:bodyPr wrap="none" rtlCol="0">
            <a:spAutoFit/>
          </a:bodyPr>
          <a:lstStyle/>
          <a:p>
            <a:r>
              <a:rPr lang="en-CA" sz="1100" dirty="0" smtClean="0"/>
              <a:t>http://www.besthealthdegrees.com/health-risks/</a:t>
            </a:r>
            <a:endParaRPr lang="en-CA" sz="11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l="20078" t="13960" r="20387" b="10442"/>
          <a:stretch>
            <a:fillRect/>
          </a:stretch>
        </p:blipFill>
        <p:spPr bwMode="auto">
          <a:xfrm>
            <a:off x="755576" y="1124744"/>
            <a:ext cx="7158038" cy="5111750"/>
          </a:xfrm>
          <a:prstGeom prst="rect">
            <a:avLst/>
          </a:prstGeom>
          <a:noFill/>
          <a:ln w="9525">
            <a:noFill/>
            <a:miter lim="800000"/>
            <a:headEnd/>
            <a:tailEnd/>
          </a:ln>
        </p:spPr>
      </p:pic>
      <p:sp>
        <p:nvSpPr>
          <p:cNvPr id="26627" name="TextBox 4"/>
          <p:cNvSpPr txBox="1">
            <a:spLocks noChangeArrowheads="1"/>
          </p:cNvSpPr>
          <p:nvPr/>
        </p:nvSpPr>
        <p:spPr bwMode="auto">
          <a:xfrm>
            <a:off x="684213" y="6237288"/>
            <a:ext cx="5448300" cy="261937"/>
          </a:xfrm>
          <a:prstGeom prst="rect">
            <a:avLst/>
          </a:prstGeom>
          <a:noFill/>
          <a:ln w="9525">
            <a:noFill/>
            <a:miter lim="800000"/>
            <a:headEnd/>
            <a:tailEnd/>
          </a:ln>
        </p:spPr>
        <p:txBody>
          <a:bodyPr wrap="none">
            <a:spAutoFit/>
          </a:bodyPr>
          <a:lstStyle/>
          <a:p>
            <a:r>
              <a:rPr lang="en-CA" sz="1100"/>
              <a:t>https://www.statista.com/chart/11299/the-cities-where-tourists-splash-the-most-cash/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l="34724" t="41679" r="19443" b="9601"/>
          <a:stretch>
            <a:fillRect/>
          </a:stretch>
        </p:blipFill>
        <p:spPr bwMode="auto">
          <a:xfrm>
            <a:off x="323850" y="260350"/>
            <a:ext cx="6985000" cy="4176713"/>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l="33936" t="25639" r="18816" b="50000"/>
          <a:stretch>
            <a:fillRect/>
          </a:stretch>
        </p:blipFill>
        <p:spPr bwMode="auto">
          <a:xfrm>
            <a:off x="1943100" y="3933825"/>
            <a:ext cx="7200900" cy="2087563"/>
          </a:xfrm>
          <a:prstGeom prst="rect">
            <a:avLst/>
          </a:prstGeom>
          <a:noFill/>
          <a:ln w="9525">
            <a:noFill/>
            <a:miter lim="800000"/>
            <a:headEnd/>
            <a:tailEnd/>
          </a:ln>
        </p:spPr>
      </p:pic>
      <p:sp>
        <p:nvSpPr>
          <p:cNvPr id="27652" name="TextBox 3"/>
          <p:cNvSpPr txBox="1">
            <a:spLocks noChangeArrowheads="1"/>
          </p:cNvSpPr>
          <p:nvPr/>
        </p:nvSpPr>
        <p:spPr bwMode="auto">
          <a:xfrm>
            <a:off x="468313" y="6092825"/>
            <a:ext cx="6408737" cy="431800"/>
          </a:xfrm>
          <a:prstGeom prst="rect">
            <a:avLst/>
          </a:prstGeom>
          <a:noFill/>
          <a:ln w="9525">
            <a:noFill/>
            <a:miter lim="800000"/>
            <a:headEnd/>
            <a:tailEnd/>
          </a:ln>
        </p:spPr>
        <p:txBody>
          <a:bodyPr wrap="none">
            <a:spAutoFit/>
          </a:bodyPr>
          <a:lstStyle/>
          <a:p>
            <a:r>
              <a:rPr lang="en-CA" sz="1100" dirty="0"/>
              <a:t>https://newsroom.mastercard.com/digital-press-kits/mastercard-global-destination-cities-index-2017/</a:t>
            </a:r>
          </a:p>
          <a:p>
            <a:endParaRPr lang="en-CA"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additive="base">
                                        <p:cTn id="7" dur="500" fill="hold"/>
                                        <p:tgtEl>
                                          <p:spTgt spid="38915"/>
                                        </p:tgtEl>
                                        <p:attrNameLst>
                                          <p:attrName>ppt_x</p:attrName>
                                        </p:attrNameLst>
                                      </p:cBhvr>
                                      <p:tavLst>
                                        <p:tav tm="0">
                                          <p:val>
                                            <p:strVal val="#ppt_x"/>
                                          </p:val>
                                        </p:tav>
                                        <p:tav tm="100000">
                                          <p:val>
                                            <p:strVal val="#ppt_x"/>
                                          </p:val>
                                        </p:tav>
                                      </p:tavLst>
                                    </p:anim>
                                    <p:anim calcmode="lin" valueType="num">
                                      <p:cBhvr additive="base">
                                        <p:cTn id="8"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l="20078" t="25720" r="41177" b="39000"/>
          <a:stretch>
            <a:fillRect/>
          </a:stretch>
        </p:blipFill>
        <p:spPr bwMode="auto">
          <a:xfrm>
            <a:off x="273050" y="265113"/>
            <a:ext cx="5903913" cy="3025775"/>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l="3696" t="16400" r="45747" b="37399"/>
          <a:stretch>
            <a:fillRect/>
          </a:stretch>
        </p:blipFill>
        <p:spPr bwMode="auto">
          <a:xfrm>
            <a:off x="1258888" y="1916113"/>
            <a:ext cx="7705725" cy="3960812"/>
          </a:xfrm>
          <a:prstGeom prst="rect">
            <a:avLst/>
          </a:prstGeom>
          <a:noFill/>
          <a:ln w="9525">
            <a:noFill/>
            <a:miter lim="800000"/>
            <a:headEnd/>
            <a:tailEnd/>
          </a:ln>
        </p:spPr>
      </p:pic>
      <p:sp>
        <p:nvSpPr>
          <p:cNvPr id="28676" name="TextBox 3"/>
          <p:cNvSpPr txBox="1">
            <a:spLocks noChangeArrowheads="1"/>
          </p:cNvSpPr>
          <p:nvPr/>
        </p:nvSpPr>
        <p:spPr bwMode="auto">
          <a:xfrm>
            <a:off x="684213" y="6237288"/>
            <a:ext cx="4194175" cy="430212"/>
          </a:xfrm>
          <a:prstGeom prst="rect">
            <a:avLst/>
          </a:prstGeom>
          <a:noFill/>
          <a:ln w="9525">
            <a:noFill/>
            <a:miter lim="800000"/>
            <a:headEnd/>
            <a:tailEnd/>
          </a:ln>
        </p:spPr>
        <p:txBody>
          <a:bodyPr wrap="none">
            <a:spAutoFit/>
          </a:bodyPr>
          <a:lstStyle/>
          <a:p>
            <a:r>
              <a:rPr lang="en-CA" sz="1100" dirty="0"/>
              <a:t>http://www.e-unwto.org/doi/book/10.18111/9789284419029 and </a:t>
            </a:r>
          </a:p>
          <a:p>
            <a:r>
              <a:rPr lang="en-CA" sz="1100" dirty="0"/>
              <a:t>http://www.e-unwto.org/doi/pdf/10.18111/9789284419029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ppt_x"/>
                                          </p:val>
                                        </p:tav>
                                        <p:tav tm="100000">
                                          <p:val>
                                            <p:strVal val="#ppt_x"/>
                                          </p:val>
                                        </p:tav>
                                      </p:tavLst>
                                    </p:anim>
                                    <p:anim calcmode="lin" valueType="num">
                                      <p:cBhvr additive="base">
                                        <p:cTn id="8"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95536" y="1916832"/>
            <a:ext cx="8229600" cy="1143000"/>
          </a:xfrm>
        </p:spPr>
        <p:txBody>
          <a:bodyPr/>
          <a:lstStyle/>
          <a:p>
            <a:pPr eaLnBrk="1" hangingPunct="1"/>
            <a:r>
              <a:rPr lang="en-CA" dirty="0" smtClean="0"/>
              <a:t>Summary:  evaluating statistics</a:t>
            </a:r>
          </a:p>
        </p:txBody>
      </p:sp>
      <p:sp>
        <p:nvSpPr>
          <p:cNvPr id="29699" name="Content Placeholder 2"/>
          <p:cNvSpPr>
            <a:spLocks noGrp="1"/>
          </p:cNvSpPr>
          <p:nvPr>
            <p:ph idx="1"/>
          </p:nvPr>
        </p:nvSpPr>
        <p:spPr>
          <a:xfrm>
            <a:off x="539552" y="3212976"/>
            <a:ext cx="8229600" cy="2448272"/>
          </a:xfrm>
        </p:spPr>
        <p:txBody>
          <a:bodyPr/>
          <a:lstStyle/>
          <a:p>
            <a:pPr eaLnBrk="1" hangingPunct="1"/>
            <a:r>
              <a:rPr lang="en-CA" dirty="0" smtClean="0"/>
              <a:t>Quality depends on</a:t>
            </a:r>
          </a:p>
          <a:p>
            <a:pPr lvl="1" eaLnBrk="1" hangingPunct="1"/>
            <a:r>
              <a:rPr lang="en-CA" dirty="0" smtClean="0"/>
              <a:t>The data</a:t>
            </a:r>
          </a:p>
          <a:p>
            <a:pPr lvl="1" eaLnBrk="1" hangingPunct="1"/>
            <a:r>
              <a:rPr lang="en-CA" dirty="0" smtClean="0"/>
              <a:t>The analysis</a:t>
            </a:r>
          </a:p>
          <a:p>
            <a:pPr lvl="1" eaLnBrk="1" hangingPunct="1"/>
            <a:r>
              <a:rPr lang="en-CA" dirty="0" smtClean="0"/>
              <a:t>The presentation</a:t>
            </a:r>
          </a:p>
          <a:p>
            <a:pPr lvl="1" eaLnBrk="1" hangingPunct="1"/>
            <a:r>
              <a:rPr lang="en-CA" dirty="0" smtClean="0"/>
              <a:t>The interpretation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67544" y="1196752"/>
            <a:ext cx="8229600" cy="1143000"/>
          </a:xfrm>
        </p:spPr>
        <p:txBody>
          <a:bodyPr/>
          <a:lstStyle/>
          <a:p>
            <a:r>
              <a:rPr lang="en-CA" dirty="0" smtClean="0"/>
              <a:t>D. The data</a:t>
            </a:r>
          </a:p>
        </p:txBody>
      </p:sp>
      <p:sp>
        <p:nvSpPr>
          <p:cNvPr id="30723" name="Content Placeholder 2"/>
          <p:cNvSpPr>
            <a:spLocks noGrp="1"/>
          </p:cNvSpPr>
          <p:nvPr>
            <p:ph idx="1"/>
          </p:nvPr>
        </p:nvSpPr>
        <p:spPr>
          <a:xfrm>
            <a:off x="467544" y="2564904"/>
            <a:ext cx="8229600" cy="3384376"/>
          </a:xfrm>
        </p:spPr>
        <p:txBody>
          <a:bodyPr/>
          <a:lstStyle/>
          <a:p>
            <a:r>
              <a:rPr lang="en-CA" sz="2400" dirty="0" smtClean="0"/>
              <a:t>Is an identifiable source given?</a:t>
            </a:r>
          </a:p>
          <a:p>
            <a:r>
              <a:rPr lang="en-CA" sz="2400" dirty="0" smtClean="0"/>
              <a:t>Is adequate information provided re the data collection?</a:t>
            </a:r>
          </a:p>
          <a:p>
            <a:r>
              <a:rPr lang="en-CA" sz="2400" dirty="0" smtClean="0"/>
              <a:t>Comparing data from one source, or many</a:t>
            </a:r>
          </a:p>
          <a:p>
            <a:pPr lvl="1"/>
            <a:r>
              <a:rPr lang="en-CA" sz="2000" dirty="0" smtClean="0"/>
              <a:t>Are the definitions the same or different, </a:t>
            </a:r>
            <a:r>
              <a:rPr lang="en-CA" sz="2000" dirty="0" err="1" smtClean="0"/>
              <a:t>eg</a:t>
            </a:r>
            <a:r>
              <a:rPr lang="en-CA" sz="2000" dirty="0" smtClean="0"/>
              <a:t> WHO, OECD, UN statistical agencies impose common definitions?</a:t>
            </a:r>
          </a:p>
          <a:p>
            <a:pPr lvl="1"/>
            <a:r>
              <a:rPr lang="en-CA" sz="2000" dirty="0" smtClean="0"/>
              <a:t>Consider how concepts are translated and understood from one language or culture to another</a:t>
            </a:r>
          </a:p>
          <a:p>
            <a:r>
              <a:rPr lang="en-CA" sz="2400" dirty="0" smtClean="0"/>
              <a:t>Get in the habit of reading the fine print.</a:t>
            </a:r>
          </a:p>
          <a:p>
            <a:pPr lvl="1"/>
            <a:endParaRPr lang="en-CA"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t="10600" r="69055" b="46871"/>
          <a:stretch>
            <a:fillRect/>
          </a:stretch>
        </p:blipFill>
        <p:spPr bwMode="auto">
          <a:xfrm>
            <a:off x="395536" y="1268760"/>
            <a:ext cx="6520160" cy="5040560"/>
          </a:xfrm>
          <a:prstGeom prst="rect">
            <a:avLst/>
          </a:prstGeom>
          <a:noFill/>
          <a:ln w="9525">
            <a:noFill/>
            <a:miter lim="800000"/>
            <a:headEnd/>
            <a:tailEnd/>
          </a:ln>
        </p:spPr>
      </p:pic>
      <p:sp>
        <p:nvSpPr>
          <p:cNvPr id="5" name="Rectangle 4"/>
          <p:cNvSpPr/>
          <p:nvPr/>
        </p:nvSpPr>
        <p:spPr>
          <a:xfrm>
            <a:off x="6156176" y="2924944"/>
            <a:ext cx="1685077" cy="923330"/>
          </a:xfrm>
          <a:prstGeom prst="rect">
            <a:avLst/>
          </a:prstGeom>
          <a:noFill/>
        </p:spPr>
        <p:txBody>
          <a:bodyPr wrap="none" lIns="91440" tIns="45720" rIns="91440" bIns="45720">
            <a:spAutoFit/>
          </a:bodyPr>
          <a:lstStyle/>
          <a:p>
            <a:pPr algn="ctr"/>
            <a:r>
              <a:rPr lang="en-US" sz="5400" b="1" cap="none" spc="0" dirty="0" smtClean="0">
                <a:ln w="1905"/>
                <a:solidFill>
                  <a:srgbClr val="00B0F0"/>
                </a:solidFill>
                <a:effectLst>
                  <a:innerShdw blurRad="69850" dist="43180" dir="5400000">
                    <a:srgbClr val="000000">
                      <a:alpha val="65000"/>
                    </a:srgbClr>
                  </a:innerShdw>
                </a:effectLst>
              </a:rPr>
              <a:t>Data</a:t>
            </a:r>
            <a:endParaRPr lang="en-US" sz="5400" b="1" cap="none" spc="0" dirty="0">
              <a:ln w="1905"/>
              <a:solidFill>
                <a:srgbClr val="00B0F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95536" y="1556792"/>
            <a:ext cx="8229600" cy="1143000"/>
          </a:xfrm>
        </p:spPr>
        <p:txBody>
          <a:bodyPr/>
          <a:lstStyle/>
          <a:p>
            <a:r>
              <a:rPr lang="en-CA" dirty="0" smtClean="0"/>
              <a:t>C. The analysis</a:t>
            </a:r>
          </a:p>
        </p:txBody>
      </p:sp>
      <p:sp>
        <p:nvSpPr>
          <p:cNvPr id="31747" name="Content Placeholder 2"/>
          <p:cNvSpPr>
            <a:spLocks noGrp="1"/>
          </p:cNvSpPr>
          <p:nvPr>
            <p:ph idx="1"/>
          </p:nvPr>
        </p:nvSpPr>
        <p:spPr>
          <a:xfrm>
            <a:off x="467544" y="2852936"/>
            <a:ext cx="8229600" cy="3149704"/>
          </a:xfrm>
        </p:spPr>
        <p:txBody>
          <a:bodyPr/>
          <a:lstStyle/>
          <a:p>
            <a:r>
              <a:rPr lang="en-CA" dirty="0" smtClean="0"/>
              <a:t>Are the statistics descriptive or inferential? </a:t>
            </a:r>
          </a:p>
          <a:p>
            <a:r>
              <a:rPr lang="en-CA" dirty="0" smtClean="0"/>
              <a:t>Are the assumptions made from the data appropriate?</a:t>
            </a:r>
          </a:p>
          <a:p>
            <a:r>
              <a:rPr lang="en-CA" dirty="0" smtClean="0"/>
              <a:t>Is the type of analysis appropriate to the data and the point being made?</a:t>
            </a:r>
          </a:p>
          <a:p>
            <a:r>
              <a:rPr lang="en-CA" dirty="0" smtClean="0"/>
              <a:t>Forecasts (interpolations and/or extrapolations) from one or two time-points are not very reliable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67544" y="1844824"/>
            <a:ext cx="8229600" cy="1143000"/>
          </a:xfrm>
        </p:spPr>
        <p:txBody>
          <a:bodyPr/>
          <a:lstStyle/>
          <a:p>
            <a:r>
              <a:rPr lang="en-CA" dirty="0" smtClean="0"/>
              <a:t>B. The presentation</a:t>
            </a:r>
          </a:p>
        </p:txBody>
      </p:sp>
      <p:sp>
        <p:nvSpPr>
          <p:cNvPr id="32771" name="Content Placeholder 2"/>
          <p:cNvSpPr>
            <a:spLocks noGrp="1"/>
          </p:cNvSpPr>
          <p:nvPr>
            <p:ph idx="1"/>
          </p:nvPr>
        </p:nvSpPr>
        <p:spPr>
          <a:xfrm>
            <a:off x="467544" y="3068960"/>
            <a:ext cx="8229600" cy="2861672"/>
          </a:xfrm>
        </p:spPr>
        <p:txBody>
          <a:bodyPr>
            <a:normAutofit/>
          </a:bodyPr>
          <a:lstStyle/>
          <a:p>
            <a:r>
              <a:rPr lang="en-CA" dirty="0" smtClean="0"/>
              <a:t>Tables are usually the most comprehensive source of statistics - </a:t>
            </a:r>
            <a:r>
              <a:rPr lang="en-CA" b="1" dirty="0" smtClean="0"/>
              <a:t>Learn to read tables</a:t>
            </a:r>
          </a:p>
          <a:p>
            <a:r>
              <a:rPr lang="en-CA" dirty="0" smtClean="0"/>
              <a:t>Statistics embedded in text are focused on particularly large/small numbers to make/support a point</a:t>
            </a:r>
          </a:p>
          <a:p>
            <a:r>
              <a:rPr lang="en-CA" dirty="0" smtClean="0"/>
              <a:t>Visualisations are good for displaying patterns, but can be (deliberately?) misleading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67544" y="2060848"/>
            <a:ext cx="8229600" cy="1143000"/>
          </a:xfrm>
        </p:spPr>
        <p:txBody>
          <a:bodyPr/>
          <a:lstStyle/>
          <a:p>
            <a:r>
              <a:rPr lang="en-CA" dirty="0" smtClean="0"/>
              <a:t>A. The interpretation</a:t>
            </a:r>
          </a:p>
        </p:txBody>
      </p:sp>
      <p:sp>
        <p:nvSpPr>
          <p:cNvPr id="33795" name="Content Placeholder 2"/>
          <p:cNvSpPr>
            <a:spLocks noGrp="1"/>
          </p:cNvSpPr>
          <p:nvPr>
            <p:ph idx="1"/>
          </p:nvPr>
        </p:nvSpPr>
        <p:spPr>
          <a:xfrm>
            <a:off x="467544" y="3429000"/>
            <a:ext cx="8229600" cy="2573640"/>
          </a:xfrm>
        </p:spPr>
        <p:txBody>
          <a:bodyPr/>
          <a:lstStyle/>
          <a:p>
            <a:r>
              <a:rPr lang="en-CA" dirty="0" smtClean="0"/>
              <a:t>Does the interpretation match the statistics presented?</a:t>
            </a:r>
          </a:p>
          <a:p>
            <a:r>
              <a:rPr lang="en-CA" dirty="0" smtClean="0"/>
              <a:t>Do those providing the interpretation have a vested interest, </a:t>
            </a:r>
            <a:r>
              <a:rPr lang="en-CA" dirty="0" err="1" smtClean="0"/>
              <a:t>eg</a:t>
            </a:r>
            <a:r>
              <a:rPr lang="en-CA" dirty="0" smtClean="0"/>
              <a:t> fundraising, promoting an issue or a point of view, etc?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648072"/>
          </a:xfrm>
        </p:spPr>
        <p:txBody>
          <a:bodyPr>
            <a:normAutofit/>
          </a:bodyPr>
          <a:lstStyle/>
          <a:p>
            <a:r>
              <a:rPr lang="en-CA" sz="3200" dirty="0" smtClean="0"/>
              <a:t>Selected reading:</a:t>
            </a:r>
            <a:endParaRPr lang="en-CA" sz="3200" dirty="0"/>
          </a:p>
        </p:txBody>
      </p:sp>
      <p:sp>
        <p:nvSpPr>
          <p:cNvPr id="3" name="Content Placeholder 2"/>
          <p:cNvSpPr>
            <a:spLocks noGrp="1"/>
          </p:cNvSpPr>
          <p:nvPr>
            <p:ph idx="1"/>
          </p:nvPr>
        </p:nvSpPr>
        <p:spPr>
          <a:xfrm>
            <a:off x="467544" y="1268760"/>
            <a:ext cx="8229600" cy="5256584"/>
          </a:xfrm>
        </p:spPr>
        <p:txBody>
          <a:bodyPr>
            <a:normAutofit lnSpcReduction="10000"/>
          </a:bodyPr>
          <a:lstStyle/>
          <a:p>
            <a:r>
              <a:rPr lang="en-CA" sz="1700" dirty="0" smtClean="0"/>
              <a:t>Best, Joel/ </a:t>
            </a:r>
            <a:r>
              <a:rPr lang="en-CA" sz="1700" u="sng" dirty="0" smtClean="0"/>
              <a:t>Damned lies and statistics: untangling numbers from the media, politicians, and activists</a:t>
            </a:r>
            <a:r>
              <a:rPr lang="en-CA" sz="1700" dirty="0" smtClean="0"/>
              <a:t>. Berkeley, CA: University of California Press,  2001</a:t>
            </a:r>
          </a:p>
          <a:p>
            <a:r>
              <a:rPr lang="en-CA" sz="1700" dirty="0" smtClean="0"/>
              <a:t>Best, Joel/ </a:t>
            </a:r>
            <a:r>
              <a:rPr lang="en-CA" sz="1700" u="sng" dirty="0" smtClean="0"/>
              <a:t>More damned lies and statistics: how numbers confuse public issues. </a:t>
            </a:r>
            <a:r>
              <a:rPr lang="en-CA" sz="1700" dirty="0" smtClean="0"/>
              <a:t>Berkeley, CA: University of California Press,  2004</a:t>
            </a:r>
          </a:p>
          <a:p>
            <a:r>
              <a:rPr lang="en-CA" sz="1700" dirty="0" err="1" smtClean="0"/>
              <a:t>Blastland</a:t>
            </a:r>
            <a:r>
              <a:rPr lang="en-CA" sz="1700" dirty="0" smtClean="0"/>
              <a:t>, Michael &amp; Andrew </a:t>
            </a:r>
            <a:r>
              <a:rPr lang="en-CA" sz="1700" dirty="0" err="1" smtClean="0"/>
              <a:t>Dilnot</a:t>
            </a:r>
            <a:r>
              <a:rPr lang="en-CA" sz="1700" dirty="0" smtClean="0"/>
              <a:t>/ </a:t>
            </a:r>
            <a:r>
              <a:rPr lang="en-CA" sz="1700" u="sng" dirty="0" smtClean="0"/>
              <a:t>The numbers game: the commonsense guide to understanding numbers in the news, in politics, and in life. </a:t>
            </a:r>
            <a:r>
              <a:rPr lang="en-CA" sz="1700" dirty="0" smtClean="0"/>
              <a:t>New York NY: Gotham Books, 2009</a:t>
            </a:r>
          </a:p>
          <a:p>
            <a:r>
              <a:rPr lang="en-CA" sz="1700" dirty="0" err="1" smtClean="0"/>
              <a:t>Blastland</a:t>
            </a:r>
            <a:r>
              <a:rPr lang="en-CA" sz="1700" dirty="0" smtClean="0"/>
              <a:t>, Michael &amp; David </a:t>
            </a:r>
            <a:r>
              <a:rPr lang="en-CA" sz="1700" dirty="0" err="1" smtClean="0"/>
              <a:t>Spiegelhalter</a:t>
            </a:r>
            <a:r>
              <a:rPr lang="en-CA" sz="1700" dirty="0" smtClean="0"/>
              <a:t>/ </a:t>
            </a:r>
            <a:r>
              <a:rPr lang="en-CA" sz="1700" u="sng" dirty="0" smtClean="0"/>
              <a:t>The Norm chronicles: stories and numbers about danger. </a:t>
            </a:r>
            <a:r>
              <a:rPr lang="en-CA" sz="1700" dirty="0" smtClean="0"/>
              <a:t>London: Profile Books, 2013</a:t>
            </a:r>
          </a:p>
          <a:p>
            <a:r>
              <a:rPr lang="en-CA" sz="1700" dirty="0" err="1" smtClean="0"/>
              <a:t>Goldacre</a:t>
            </a:r>
            <a:r>
              <a:rPr lang="en-CA" sz="1700" dirty="0" smtClean="0"/>
              <a:t>, Ben/ </a:t>
            </a:r>
            <a:r>
              <a:rPr lang="en-CA" sz="1700" u="sng" dirty="0" smtClean="0"/>
              <a:t>I think you’ll find it’s a bit more complicated than that.</a:t>
            </a:r>
            <a:r>
              <a:rPr lang="en-CA" sz="1700" dirty="0" smtClean="0"/>
              <a:t>  London: Fourth Estate, 2014</a:t>
            </a:r>
          </a:p>
          <a:p>
            <a:r>
              <a:rPr lang="en-CA" sz="1700" dirty="0" smtClean="0"/>
              <a:t>Huff, Darrell/ </a:t>
            </a:r>
            <a:r>
              <a:rPr lang="en-CA" sz="1700" u="sng" dirty="0" smtClean="0"/>
              <a:t>How to lie with statistics.</a:t>
            </a:r>
            <a:r>
              <a:rPr lang="en-CA" sz="1700" dirty="0" smtClean="0"/>
              <a:t> New York: W. W. Norton &amp; Co, 1954</a:t>
            </a:r>
          </a:p>
          <a:p>
            <a:r>
              <a:rPr lang="en-CA" sz="1700" dirty="0" smtClean="0"/>
              <a:t>Jones, Gerald E./ </a:t>
            </a:r>
            <a:r>
              <a:rPr lang="en-CA" sz="1700" u="sng" dirty="0" smtClean="0"/>
              <a:t>How to lie with charts. </a:t>
            </a:r>
            <a:r>
              <a:rPr lang="en-CA" sz="1700" dirty="0" smtClean="0"/>
              <a:t>San Francisco: SYBEX Inc., 1995</a:t>
            </a:r>
          </a:p>
          <a:p>
            <a:r>
              <a:rPr lang="en-CA" sz="1700" dirty="0" err="1" smtClean="0"/>
              <a:t>Monmonier</a:t>
            </a:r>
            <a:r>
              <a:rPr lang="en-CA" sz="1700" dirty="0" smtClean="0"/>
              <a:t>, Mark/ </a:t>
            </a:r>
            <a:r>
              <a:rPr lang="en-CA" sz="1700" u="sng" dirty="0" smtClean="0"/>
              <a:t>How to lie with maps.</a:t>
            </a:r>
            <a:r>
              <a:rPr lang="en-CA" sz="1700" dirty="0" smtClean="0"/>
              <a:t> 2</a:t>
            </a:r>
            <a:r>
              <a:rPr lang="en-CA" sz="1700" baseline="30000" dirty="0" smtClean="0"/>
              <a:t>nd</a:t>
            </a:r>
            <a:r>
              <a:rPr lang="en-CA" sz="1700" dirty="0" smtClean="0"/>
              <a:t>  ed. Chicago: University of Chicago Press,  1996</a:t>
            </a:r>
          </a:p>
          <a:p>
            <a:r>
              <a:rPr lang="en-CA" sz="1700" dirty="0" smtClean="0"/>
              <a:t>Silverman, Craig/ </a:t>
            </a:r>
            <a:r>
              <a:rPr lang="en-CA" sz="1700" u="sng" dirty="0" smtClean="0"/>
              <a:t>Regret the error: how media mistakes pollute the press and imperil free speech. </a:t>
            </a:r>
            <a:r>
              <a:rPr lang="en-CA" sz="1700" dirty="0" smtClean="0"/>
              <a:t>Toronto: Viking Canada, 2007</a:t>
            </a:r>
          </a:p>
          <a:p>
            <a:r>
              <a:rPr lang="en-CA" sz="1700" dirty="0" err="1" smtClean="0"/>
              <a:t>Spiegelhalter</a:t>
            </a:r>
            <a:r>
              <a:rPr lang="en-CA" sz="1700" dirty="0" smtClean="0"/>
              <a:t>, , David/ </a:t>
            </a:r>
            <a:r>
              <a:rPr lang="en-CA" sz="1700" u="sng" dirty="0" smtClean="0"/>
              <a:t>Sex by numbers: what statistics can tell us about sexual behaviour.</a:t>
            </a:r>
            <a:r>
              <a:rPr lang="en-CA" sz="1700" dirty="0" smtClean="0"/>
              <a:t> London: profile Books, 2015.</a:t>
            </a:r>
            <a:endParaRPr lang="en-CA" sz="17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smtClean="0"/>
              <a:t>These </a:t>
            </a:r>
            <a:r>
              <a:rPr lang="en-CA" sz="3200" dirty="0" err="1" smtClean="0"/>
              <a:t>ppt</a:t>
            </a:r>
            <a:r>
              <a:rPr lang="en-CA" sz="3200" dirty="0" smtClean="0"/>
              <a:t> slides are available at:</a:t>
            </a:r>
            <a:endParaRPr lang="en-CA" sz="3200" dirty="0"/>
          </a:p>
        </p:txBody>
      </p:sp>
      <p:sp>
        <p:nvSpPr>
          <p:cNvPr id="3" name="Text Placeholder 2"/>
          <p:cNvSpPr>
            <a:spLocks noGrp="1"/>
          </p:cNvSpPr>
          <p:nvPr>
            <p:ph type="body" idx="1"/>
          </p:nvPr>
        </p:nvSpPr>
        <p:spPr>
          <a:xfrm>
            <a:off x="530352" y="3068960"/>
            <a:ext cx="7772400" cy="1145416"/>
          </a:xfrm>
        </p:spPr>
        <p:txBody>
          <a:bodyPr/>
          <a:lstStyle/>
          <a:p>
            <a:r>
              <a:rPr lang="en-CA" dirty="0" smtClean="0"/>
              <a:t>http://homes.chass.utoronto.ca/~laine/data/tpl/Evaluating%20statistics%20on%20the%20web.pptx</a:t>
            </a:r>
            <a:endParaRPr lang="en-CA"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708920"/>
            <a:ext cx="8229600" cy="1143000"/>
          </a:xfrm>
        </p:spPr>
        <p:txBody>
          <a:bodyPr/>
          <a:lstStyle/>
          <a:p>
            <a:r>
              <a:rPr lang="en-CA" dirty="0" smtClean="0"/>
              <a:t>What questions do you have?</a:t>
            </a:r>
            <a:endParaRPr lang="en-CA"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t="18160" r="54408" b="7081"/>
          <a:stretch>
            <a:fillRect/>
          </a:stretch>
        </p:blipFill>
        <p:spPr bwMode="auto">
          <a:xfrm>
            <a:off x="251520" y="476672"/>
            <a:ext cx="6336704" cy="5844641"/>
          </a:xfrm>
          <a:prstGeom prst="rect">
            <a:avLst/>
          </a:prstGeom>
          <a:noFill/>
          <a:ln w="9525">
            <a:noFill/>
            <a:miter lim="800000"/>
            <a:headEnd/>
            <a:tailEnd/>
          </a:ln>
        </p:spPr>
      </p:pic>
      <p:sp>
        <p:nvSpPr>
          <p:cNvPr id="3" name="Rectangle 2"/>
          <p:cNvSpPr/>
          <p:nvPr/>
        </p:nvSpPr>
        <p:spPr>
          <a:xfrm>
            <a:off x="5508104" y="4077072"/>
            <a:ext cx="330090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Also data</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251520" y="6309320"/>
            <a:ext cx="6107762" cy="261610"/>
          </a:xfrm>
          <a:prstGeom prst="rect">
            <a:avLst/>
          </a:prstGeom>
          <a:noFill/>
        </p:spPr>
        <p:txBody>
          <a:bodyPr wrap="none" rtlCol="0">
            <a:spAutoFit/>
          </a:bodyPr>
          <a:lstStyle/>
          <a:p>
            <a:r>
              <a:rPr lang="en-CA" sz="1100" dirty="0" smtClean="0"/>
              <a:t>http://www.edsc-esdc.gc.ca/ouvert-open/bca-seb/ae-ei/2011_Dataset_EITracking2011CSV.csv</a:t>
            </a:r>
            <a:endParaRPr lang="en-CA" sz="1100" dirty="0"/>
          </a:p>
        </p:txBody>
      </p:sp>
      <p:sp>
        <p:nvSpPr>
          <p:cNvPr id="5" name="TextBox 4"/>
          <p:cNvSpPr txBox="1"/>
          <p:nvPr/>
        </p:nvSpPr>
        <p:spPr>
          <a:xfrm>
            <a:off x="5796136" y="5589240"/>
            <a:ext cx="2967479" cy="646331"/>
          </a:xfrm>
          <a:prstGeom prst="rect">
            <a:avLst/>
          </a:prstGeom>
          <a:noFill/>
        </p:spPr>
        <p:txBody>
          <a:bodyPr wrap="none" rtlCol="0">
            <a:spAutoFit/>
          </a:bodyPr>
          <a:lstStyle/>
          <a:p>
            <a:r>
              <a:rPr lang="en-CA" dirty="0" smtClean="0"/>
              <a:t>Employment insurance (EI)</a:t>
            </a:r>
          </a:p>
          <a:p>
            <a:r>
              <a:rPr lang="en-CA" dirty="0" smtClean="0"/>
              <a:t>tracking </a:t>
            </a:r>
            <a:r>
              <a:rPr lang="en-CA" dirty="0" smtClean="0"/>
              <a:t>survey 2011</a:t>
            </a:r>
            <a:endParaRPr lang="en-C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l="10155" t="14800" r="25113" b="31440"/>
          <a:stretch>
            <a:fillRect/>
          </a:stretch>
        </p:blipFill>
        <p:spPr bwMode="auto">
          <a:xfrm>
            <a:off x="395536" y="1196752"/>
            <a:ext cx="8015391" cy="3744416"/>
          </a:xfrm>
          <a:prstGeom prst="rect">
            <a:avLst/>
          </a:prstGeom>
          <a:noFill/>
          <a:ln w="9525">
            <a:noFill/>
            <a:miter lim="800000"/>
            <a:headEnd/>
            <a:tailEnd/>
          </a:ln>
        </p:spPr>
      </p:pic>
      <p:sp>
        <p:nvSpPr>
          <p:cNvPr id="3" name="TextBox 2"/>
          <p:cNvSpPr txBox="1"/>
          <p:nvPr/>
        </p:nvSpPr>
        <p:spPr>
          <a:xfrm>
            <a:off x="467544" y="6093296"/>
            <a:ext cx="4238661" cy="261610"/>
          </a:xfrm>
          <a:prstGeom prst="rect">
            <a:avLst/>
          </a:prstGeom>
          <a:noFill/>
        </p:spPr>
        <p:txBody>
          <a:bodyPr wrap="none" rtlCol="0">
            <a:spAutoFit/>
          </a:bodyPr>
          <a:lstStyle/>
          <a:p>
            <a:r>
              <a:rPr lang="en-CA" sz="1100" dirty="0" smtClean="0"/>
              <a:t>http://www.statcan.gc.ca/pub/11-626-x/11-626-x2015046-eng.pdf</a:t>
            </a:r>
            <a:endParaRPr lang="en-CA" sz="1100" dirty="0"/>
          </a:p>
        </p:txBody>
      </p:sp>
      <p:sp>
        <p:nvSpPr>
          <p:cNvPr id="4" name="Rectangle 3"/>
          <p:cNvSpPr/>
          <p:nvPr/>
        </p:nvSpPr>
        <p:spPr>
          <a:xfrm>
            <a:off x="1547664" y="5013176"/>
            <a:ext cx="71096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Descriptive statistics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l="10628" t="29920" r="26058" b="8761"/>
          <a:stretch>
            <a:fillRect/>
          </a:stretch>
        </p:blipFill>
        <p:spPr bwMode="auto">
          <a:xfrm>
            <a:off x="539552" y="764704"/>
            <a:ext cx="7992888" cy="4354335"/>
          </a:xfrm>
          <a:prstGeom prst="rect">
            <a:avLst/>
          </a:prstGeom>
          <a:noFill/>
          <a:ln w="9525">
            <a:noFill/>
            <a:miter lim="800000"/>
            <a:headEnd/>
            <a:tailEnd/>
          </a:ln>
        </p:spPr>
      </p:pic>
      <p:sp>
        <p:nvSpPr>
          <p:cNvPr id="3" name="TextBox 2"/>
          <p:cNvSpPr txBox="1"/>
          <p:nvPr/>
        </p:nvSpPr>
        <p:spPr>
          <a:xfrm>
            <a:off x="683568" y="6093296"/>
            <a:ext cx="4238661" cy="261610"/>
          </a:xfrm>
          <a:prstGeom prst="rect">
            <a:avLst/>
          </a:prstGeom>
          <a:noFill/>
        </p:spPr>
        <p:txBody>
          <a:bodyPr wrap="none" rtlCol="0">
            <a:spAutoFit/>
          </a:bodyPr>
          <a:lstStyle/>
          <a:p>
            <a:r>
              <a:rPr lang="en-CA" sz="1100" dirty="0" smtClean="0"/>
              <a:t>http://www.statcan.gc.ca/pub/11-626-x/11-626-x2015046-eng.pdf</a:t>
            </a:r>
            <a:endParaRPr lang="en-CA" sz="1100" dirty="0"/>
          </a:p>
        </p:txBody>
      </p:sp>
      <p:sp>
        <p:nvSpPr>
          <p:cNvPr id="4" name="Rectangle 3"/>
          <p:cNvSpPr/>
          <p:nvPr/>
        </p:nvSpPr>
        <p:spPr>
          <a:xfrm>
            <a:off x="2051720" y="5013176"/>
            <a:ext cx="66864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Inferential statistics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704088"/>
            <a:ext cx="8229600" cy="780696"/>
          </a:xfrm>
        </p:spPr>
        <p:txBody>
          <a:bodyPr>
            <a:normAutofit fontScale="90000"/>
          </a:bodyPr>
          <a:lstStyle/>
          <a:p>
            <a:pPr eaLnBrk="1" hangingPunct="1"/>
            <a:r>
              <a:rPr lang="en-CA" dirty="0" smtClean="0"/>
              <a:t>Statistics </a:t>
            </a:r>
            <a:r>
              <a:rPr lang="en-CA" dirty="0" smtClean="0">
                <a:latin typeface="Arial" charset="0"/>
                <a:cs typeface="Arial" charset="0"/>
              </a:rPr>
              <a:t>≠</a:t>
            </a:r>
            <a:r>
              <a:rPr lang="en-CA" dirty="0" smtClean="0"/>
              <a:t> data</a:t>
            </a:r>
          </a:p>
        </p:txBody>
      </p:sp>
      <p:sp>
        <p:nvSpPr>
          <p:cNvPr id="5123" name="Content Placeholder 2"/>
          <p:cNvSpPr>
            <a:spLocks noGrp="1"/>
          </p:cNvSpPr>
          <p:nvPr>
            <p:ph idx="1"/>
          </p:nvPr>
        </p:nvSpPr>
        <p:spPr>
          <a:xfrm>
            <a:off x="467544" y="1628800"/>
            <a:ext cx="8229600" cy="4784725"/>
          </a:xfrm>
        </p:spPr>
        <p:txBody>
          <a:bodyPr>
            <a:normAutofit/>
          </a:bodyPr>
          <a:lstStyle/>
          <a:p>
            <a:pPr eaLnBrk="1" hangingPunct="1"/>
            <a:r>
              <a:rPr lang="en-CA" sz="2400" dirty="0" smtClean="0"/>
              <a:t>Data are the raw observations at the level at which they were originally collected, </a:t>
            </a:r>
            <a:r>
              <a:rPr lang="en-CA" sz="2400" dirty="0" err="1" smtClean="0"/>
              <a:t>eg</a:t>
            </a:r>
            <a:r>
              <a:rPr lang="en-CA" sz="2400" dirty="0" smtClean="0"/>
              <a:t> person by person, tree by tree, stock transaction by stock transaction, rainfall at time point 1, 2, 3, etc</a:t>
            </a:r>
          </a:p>
          <a:p>
            <a:pPr eaLnBrk="1" hangingPunct="1"/>
            <a:r>
              <a:rPr lang="en-CA" sz="2400" dirty="0" smtClean="0"/>
              <a:t>Descriptive statistics are numeric summaries of common characteristics of those raw observations</a:t>
            </a:r>
          </a:p>
          <a:p>
            <a:pPr eaLnBrk="1" hangingPunct="1"/>
            <a:r>
              <a:rPr lang="en-CA" sz="2400" dirty="0" smtClean="0"/>
              <a:t>Inferential statistics are assumptions about the characteristics of the population from which the sample was drawn, based on the characteristics of the sample</a:t>
            </a:r>
          </a:p>
          <a:p>
            <a:pPr eaLnBrk="1" hangingPunct="1"/>
            <a:r>
              <a:rPr lang="en-CA" sz="2400" dirty="0" smtClean="0"/>
              <a:t>‘Data’ is not the plural of ‘anecdote’!</a:t>
            </a:r>
          </a:p>
          <a:p>
            <a:pPr eaLnBrk="1" hangingPunct="1"/>
            <a:r>
              <a:rPr lang="en-CA" sz="2400" dirty="0" smtClean="0"/>
              <a:t>Note: Most “data” available under Open Data initiatives are statistics or metadata, not data per 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2298</TotalTime>
  <Words>2705</Words>
  <Application>Microsoft Office PowerPoint</Application>
  <PresentationFormat>On-screen Show (4:3)</PresentationFormat>
  <Paragraphs>275</Paragraphs>
  <Slides>55</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Flow</vt:lpstr>
      <vt:lpstr>Worksheet</vt:lpstr>
      <vt:lpstr>Evaluating statistics on the web</vt:lpstr>
      <vt:lpstr>Slide 2</vt:lpstr>
      <vt:lpstr>What are statistics?</vt:lpstr>
      <vt:lpstr>What are statistics (cont’d)</vt:lpstr>
      <vt:lpstr>Slide 5</vt:lpstr>
      <vt:lpstr>Slide 6</vt:lpstr>
      <vt:lpstr>Slide 7</vt:lpstr>
      <vt:lpstr>Slide 8</vt:lpstr>
      <vt:lpstr>Statistics ≠ data</vt:lpstr>
      <vt:lpstr>Axiom</vt:lpstr>
      <vt:lpstr>Evaluating statistics</vt:lpstr>
      <vt:lpstr>A: The interpretation</vt:lpstr>
      <vt:lpstr>Slide 13</vt:lpstr>
      <vt:lpstr>Slide 14</vt:lpstr>
      <vt:lpstr>B: The presentation</vt:lpstr>
      <vt:lpstr>Slide 16</vt:lpstr>
      <vt:lpstr>Slide 17</vt:lpstr>
      <vt:lpstr>Tables</vt:lpstr>
      <vt:lpstr>Note re reading tables</vt:lpstr>
      <vt:lpstr>Statistics embedded in text</vt:lpstr>
      <vt:lpstr>Slide 21</vt:lpstr>
      <vt:lpstr>Statistics embedded in text (cont’d)</vt:lpstr>
      <vt:lpstr>Statistics embedded in text</vt:lpstr>
      <vt:lpstr>‘Data’ visualisation</vt:lpstr>
      <vt:lpstr>Slide 25</vt:lpstr>
      <vt:lpstr>Slide 26</vt:lpstr>
      <vt:lpstr>Slide 27</vt:lpstr>
      <vt:lpstr>Slide 28</vt:lpstr>
      <vt:lpstr>Slide 29</vt:lpstr>
      <vt:lpstr>Slide 30</vt:lpstr>
      <vt:lpstr>Selected tips for evaluation visualisations:</vt:lpstr>
      <vt:lpstr>C: The analysis</vt:lpstr>
      <vt:lpstr>Slide 33</vt:lpstr>
      <vt:lpstr>Slide 34</vt:lpstr>
      <vt:lpstr>Slide 35</vt:lpstr>
      <vt:lpstr>Slide 36</vt:lpstr>
      <vt:lpstr>Slide 37</vt:lpstr>
      <vt:lpstr>Slide 38</vt:lpstr>
      <vt:lpstr>Employment rate and participation rate are not the same thing:</vt:lpstr>
      <vt:lpstr>D: The data</vt:lpstr>
      <vt:lpstr>From whom/what/where were the data collected?</vt:lpstr>
      <vt:lpstr>Slide 42</vt:lpstr>
      <vt:lpstr>Slide 43</vt:lpstr>
      <vt:lpstr>Slide 44</vt:lpstr>
      <vt:lpstr>Slide 45</vt:lpstr>
      <vt:lpstr>Slide 46</vt:lpstr>
      <vt:lpstr>Slide 47</vt:lpstr>
      <vt:lpstr>Summary:  evaluating statistics</vt:lpstr>
      <vt:lpstr>D. The data</vt:lpstr>
      <vt:lpstr>C. The analysis</vt:lpstr>
      <vt:lpstr>B. The presentation</vt:lpstr>
      <vt:lpstr>A. The interpretation</vt:lpstr>
      <vt:lpstr>Selected reading:</vt:lpstr>
      <vt:lpstr>These ppt slides are available at:</vt:lpstr>
      <vt:lpstr>What questions do you have?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reliability of statistics on the web</dc:title>
  <dc:creator>Laine</dc:creator>
  <cp:lastModifiedBy>Laine</cp:lastModifiedBy>
  <cp:revision>133</cp:revision>
  <dcterms:created xsi:type="dcterms:W3CDTF">2017-09-27T15:05:22Z</dcterms:created>
  <dcterms:modified xsi:type="dcterms:W3CDTF">2017-10-04T15:04:32Z</dcterms:modified>
</cp:coreProperties>
</file>